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8" r:id="rId2"/>
    <p:sldId id="260" r:id="rId3"/>
    <p:sldId id="269" r:id="rId4"/>
    <p:sldId id="270" r:id="rId5"/>
    <p:sldId id="271" r:id="rId6"/>
    <p:sldId id="272" r:id="rId7"/>
    <p:sldId id="274" r:id="rId8"/>
    <p:sldId id="282" r:id="rId9"/>
    <p:sldId id="283" r:id="rId10"/>
    <p:sldId id="284" r:id="rId11"/>
    <p:sldId id="285" r:id="rId12"/>
    <p:sldId id="286" r:id="rId13"/>
    <p:sldId id="287" r:id="rId14"/>
    <p:sldId id="288" r:id="rId15"/>
    <p:sldId id="273" r:id="rId16"/>
    <p:sldId id="289" r:id="rId17"/>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120" d="100"/>
          <a:sy n="120" d="100"/>
        </p:scale>
        <p:origin x="114"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843075-62CE-4AC7-BB74-189BF0E80ABD}" type="datetimeFigureOut">
              <a:rPr lang="en-US" smtClean="0"/>
              <a:t>2/26/2024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4975CF-4786-4F05-B51B-DA787CD46DB7}" type="slidenum">
              <a:rPr lang="en-US" smtClean="0"/>
              <a:t>‹#›</a:t>
            </a:fld>
            <a:endParaRPr lang="en-US"/>
          </a:p>
        </p:txBody>
      </p:sp>
    </p:spTree>
    <p:extLst>
      <p:ext uri="{BB962C8B-B14F-4D97-AF65-F5344CB8AC3E}">
        <p14:creationId xmlns:p14="http://schemas.microsoft.com/office/powerpoint/2010/main" val="385543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EA28DE8-F20E-45D0-B25C-07A4B1E11232}" type="slidenum">
              <a:rPr lang="en-US" altLang="zh-CN"/>
              <a:pPr>
                <a:defRPr/>
              </a:pPr>
              <a:t>‹#›</a:t>
            </a:fld>
            <a:endParaRPr lang="en-US" altLang="zh-CN"/>
          </a:p>
        </p:txBody>
      </p:sp>
    </p:spTree>
    <p:extLst>
      <p:ext uri="{BB962C8B-B14F-4D97-AF65-F5344CB8AC3E}">
        <p14:creationId xmlns:p14="http://schemas.microsoft.com/office/powerpoint/2010/main" val="1417759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94C148-09C8-4E8B-8276-65466F901EFA}" type="slidenum">
              <a:rPr lang="en-US" altLang="zh-CN"/>
              <a:pPr>
                <a:defRPr/>
              </a:pPr>
              <a:t>‹#›</a:t>
            </a:fld>
            <a:endParaRPr lang="en-US" altLang="zh-CN"/>
          </a:p>
        </p:txBody>
      </p:sp>
    </p:spTree>
    <p:extLst>
      <p:ext uri="{BB962C8B-B14F-4D97-AF65-F5344CB8AC3E}">
        <p14:creationId xmlns:p14="http://schemas.microsoft.com/office/powerpoint/2010/main" val="1377561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BB3A830-F3B7-4B92-B56A-A09389AED16A}" type="slidenum">
              <a:rPr lang="en-US" altLang="zh-CN"/>
              <a:pPr>
                <a:defRPr/>
              </a:pPr>
              <a:t>‹#›</a:t>
            </a:fld>
            <a:endParaRPr lang="en-US" altLang="zh-CN"/>
          </a:p>
        </p:txBody>
      </p:sp>
    </p:spTree>
    <p:extLst>
      <p:ext uri="{BB962C8B-B14F-4D97-AF65-F5344CB8AC3E}">
        <p14:creationId xmlns:p14="http://schemas.microsoft.com/office/powerpoint/2010/main" val="295833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34AD8CB-DE8D-4F6F-AB2A-299879B8D2E6}" type="slidenum">
              <a:rPr lang="en-US" altLang="zh-CN"/>
              <a:pPr>
                <a:defRPr/>
              </a:pPr>
              <a:t>‹#›</a:t>
            </a:fld>
            <a:endParaRPr lang="en-US" altLang="zh-CN"/>
          </a:p>
        </p:txBody>
      </p:sp>
    </p:spTree>
    <p:extLst>
      <p:ext uri="{BB962C8B-B14F-4D97-AF65-F5344CB8AC3E}">
        <p14:creationId xmlns:p14="http://schemas.microsoft.com/office/powerpoint/2010/main" val="3323686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577B052-4100-4059-A29C-1C0E71CAF020}" type="slidenum">
              <a:rPr lang="en-US" altLang="zh-CN"/>
              <a:pPr>
                <a:defRPr/>
              </a:pPr>
              <a:t>‹#›</a:t>
            </a:fld>
            <a:endParaRPr lang="en-US" altLang="zh-CN"/>
          </a:p>
        </p:txBody>
      </p:sp>
    </p:spTree>
    <p:extLst>
      <p:ext uri="{BB962C8B-B14F-4D97-AF65-F5344CB8AC3E}">
        <p14:creationId xmlns:p14="http://schemas.microsoft.com/office/powerpoint/2010/main" val="185315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37F576B-4D82-4B85-8D79-71D134982B41}" type="slidenum">
              <a:rPr lang="en-US" altLang="zh-CN"/>
              <a:pPr>
                <a:defRPr/>
              </a:pPr>
              <a:t>‹#›</a:t>
            </a:fld>
            <a:endParaRPr lang="en-US" altLang="zh-CN"/>
          </a:p>
        </p:txBody>
      </p:sp>
    </p:spTree>
    <p:extLst>
      <p:ext uri="{BB962C8B-B14F-4D97-AF65-F5344CB8AC3E}">
        <p14:creationId xmlns:p14="http://schemas.microsoft.com/office/powerpoint/2010/main" val="59631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ED603DB-5B9C-4393-8338-84BF0812619E}" type="slidenum">
              <a:rPr lang="en-US" altLang="zh-CN"/>
              <a:pPr>
                <a:defRPr/>
              </a:pPr>
              <a:t>‹#›</a:t>
            </a:fld>
            <a:endParaRPr lang="en-US" altLang="zh-CN"/>
          </a:p>
        </p:txBody>
      </p:sp>
    </p:spTree>
    <p:extLst>
      <p:ext uri="{BB962C8B-B14F-4D97-AF65-F5344CB8AC3E}">
        <p14:creationId xmlns:p14="http://schemas.microsoft.com/office/powerpoint/2010/main" val="62922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78E9CBF-C691-486B-9DD2-DF8C86434396}" type="slidenum">
              <a:rPr lang="en-US" altLang="zh-CN"/>
              <a:pPr>
                <a:defRPr/>
              </a:pPr>
              <a:t>‹#›</a:t>
            </a:fld>
            <a:endParaRPr lang="en-US" altLang="zh-CN"/>
          </a:p>
        </p:txBody>
      </p:sp>
    </p:spTree>
    <p:extLst>
      <p:ext uri="{BB962C8B-B14F-4D97-AF65-F5344CB8AC3E}">
        <p14:creationId xmlns:p14="http://schemas.microsoft.com/office/powerpoint/2010/main" val="202792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45479EA4-D967-4A1D-9E53-307179382E26}" type="slidenum">
              <a:rPr lang="en-US" altLang="zh-CN"/>
              <a:pPr>
                <a:defRPr/>
              </a:pPr>
              <a:t>‹#›</a:t>
            </a:fld>
            <a:endParaRPr lang="en-US" altLang="zh-CN"/>
          </a:p>
        </p:txBody>
      </p:sp>
    </p:spTree>
    <p:extLst>
      <p:ext uri="{BB962C8B-B14F-4D97-AF65-F5344CB8AC3E}">
        <p14:creationId xmlns:p14="http://schemas.microsoft.com/office/powerpoint/2010/main" val="419129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89FA1B6-F202-45C7-8827-5980607E2F02}" type="slidenum">
              <a:rPr lang="en-US" altLang="zh-CN"/>
              <a:pPr>
                <a:defRPr/>
              </a:pPr>
              <a:t>‹#›</a:t>
            </a:fld>
            <a:endParaRPr lang="en-US" altLang="zh-CN"/>
          </a:p>
        </p:txBody>
      </p:sp>
    </p:spTree>
    <p:extLst>
      <p:ext uri="{BB962C8B-B14F-4D97-AF65-F5344CB8AC3E}">
        <p14:creationId xmlns:p14="http://schemas.microsoft.com/office/powerpoint/2010/main" val="753360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CE93823-BF3E-4229-A920-2BEEA64E4A03}" type="slidenum">
              <a:rPr lang="en-US" altLang="zh-CN"/>
              <a:pPr>
                <a:defRPr/>
              </a:pPr>
              <a:t>‹#›</a:t>
            </a:fld>
            <a:endParaRPr lang="en-US" altLang="zh-CN"/>
          </a:p>
        </p:txBody>
      </p:sp>
    </p:spTree>
    <p:extLst>
      <p:ext uri="{BB962C8B-B14F-4D97-AF65-F5344CB8AC3E}">
        <p14:creationId xmlns:p14="http://schemas.microsoft.com/office/powerpoint/2010/main" val="1809210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4294967295"/>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A2D95267-06A0-459A-889E-F3D6345D46AD}" type="slidenum">
              <a:rPr lang="en-US" altLang="zh-CN"/>
              <a:pPr>
                <a:defRPr/>
              </a:pPr>
              <a:t>‹#›</a:t>
            </a:fld>
            <a:endParaRPr lang="en-US" altLang="zh-CN"/>
          </a:p>
        </p:txBody>
      </p:sp>
    </p:spTree>
    <p:extLst>
      <p:ext uri="{BB962C8B-B14F-4D97-AF65-F5344CB8AC3E}">
        <p14:creationId xmlns:p14="http://schemas.microsoft.com/office/powerpoint/2010/main" val="860680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2"/>
          <p:cNvSpPr txBox="1">
            <a:spLocks noChangeArrowheads="1"/>
          </p:cNvSpPr>
          <p:nvPr/>
        </p:nvSpPr>
        <p:spPr bwMode="auto">
          <a:xfrm>
            <a:off x="1552575" y="5786438"/>
            <a:ext cx="908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fontAlgn="base">
              <a:spcBef>
                <a:spcPct val="0"/>
              </a:spcBef>
              <a:spcAft>
                <a:spcPct val="0"/>
              </a:spcAft>
              <a:buNone/>
            </a:pPr>
            <a:r>
              <a:rPr lang="en-US" altLang="zh-CN" sz="2000" b="1" dirty="0">
                <a:solidFill>
                  <a:srgbClr val="000000"/>
                </a:solidFill>
                <a:latin typeface="Verdana" pitchFamily="34" charset="0"/>
                <a:ea typeface="Verdana" pitchFamily="34" charset="0"/>
                <a:cs typeface="Verdana" pitchFamily="34" charset="0"/>
              </a:rPr>
              <a:t>2018.05</a:t>
            </a:r>
          </a:p>
        </p:txBody>
      </p:sp>
      <p:sp>
        <p:nvSpPr>
          <p:cNvPr id="4099" name="Rectangle 13"/>
          <p:cNvSpPr>
            <a:spLocks noChangeArrowheads="1"/>
          </p:cNvSpPr>
          <p:nvPr/>
        </p:nvSpPr>
        <p:spPr bwMode="auto">
          <a:xfrm>
            <a:off x="1554163" y="2039939"/>
            <a:ext cx="908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buNone/>
            </a:pPr>
            <a:r>
              <a:rPr lang="en-US" altLang="zh-CN" b="1" dirty="0">
                <a:solidFill>
                  <a:srgbClr val="000000"/>
                </a:solidFill>
              </a:rPr>
              <a:t>Thru-Tubing Inflation Valve</a:t>
            </a:r>
          </a:p>
        </p:txBody>
      </p:sp>
      <p:sp>
        <p:nvSpPr>
          <p:cNvPr id="4100" name="Text Box 14"/>
          <p:cNvSpPr txBox="1">
            <a:spLocks noChangeArrowheads="1"/>
          </p:cNvSpPr>
          <p:nvPr/>
        </p:nvSpPr>
        <p:spPr bwMode="auto">
          <a:xfrm>
            <a:off x="1555750" y="5439049"/>
            <a:ext cx="9083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fontAlgn="base">
              <a:spcBef>
                <a:spcPct val="50000"/>
              </a:spcBef>
              <a:spcAft>
                <a:spcPct val="0"/>
              </a:spcAft>
              <a:buNone/>
            </a:pPr>
            <a:r>
              <a:rPr lang="en-US" altLang="zh-CN" sz="1600" b="1" dirty="0">
                <a:solidFill>
                  <a:srgbClr val="000000"/>
                </a:solidFill>
                <a:latin typeface="Arial Black" pitchFamily="34" charset="0"/>
                <a:ea typeface="SimHei" pitchFamily="49" charset="-122"/>
              </a:rPr>
              <a:t>Editor</a:t>
            </a:r>
            <a:r>
              <a:rPr lang="en-US" altLang="zh-CN" sz="1600" b="1">
                <a:solidFill>
                  <a:srgbClr val="000000"/>
                </a:solidFill>
                <a:latin typeface="Arial Black" pitchFamily="34" charset="0"/>
                <a:ea typeface="SimHei" pitchFamily="49" charset="-122"/>
              </a:rPr>
              <a:t>: Jalal Alali</a:t>
            </a:r>
            <a:endParaRPr lang="en-US" altLang="zh-CN" sz="1600" b="1" dirty="0">
              <a:solidFill>
                <a:srgbClr val="000000"/>
              </a:solidFill>
              <a:latin typeface="Arial Black" pitchFamily="34" charset="0"/>
              <a:ea typeface="SimHei" pitchFamily="49" charset="-122"/>
            </a:endParaRPr>
          </a:p>
        </p:txBody>
      </p:sp>
      <p:sp>
        <p:nvSpPr>
          <p:cNvPr id="2" name="Slide Number Placeholder 1"/>
          <p:cNvSpPr>
            <a:spLocks noGrp="1"/>
          </p:cNvSpPr>
          <p:nvPr>
            <p:ph type="sldNum" sz="quarter" idx="12"/>
          </p:nvPr>
        </p:nvSpPr>
        <p:spPr/>
        <p:txBody>
          <a:bodyPr/>
          <a:lstStyle/>
          <a:p>
            <a:pPr>
              <a:defRPr/>
            </a:pPr>
            <a:fld id="{6EA28DE8-F20E-45D0-B25C-07A4B1E11232}" type="slidenum">
              <a:rPr lang="en-US" altLang="zh-CN" smtClean="0"/>
              <a:pPr>
                <a:defRPr/>
              </a:pPr>
              <a:t>1</a:t>
            </a:fld>
            <a:endParaRPr lang="en-US" altLang="zh-CN"/>
          </a:p>
        </p:txBody>
      </p:sp>
      <p:pic>
        <p:nvPicPr>
          <p:cNvPr id="1026" name="Picture 2" descr="C:\Users\win 8.1\Pictures\Screenshots\Screenshot (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3666" y="3197740"/>
            <a:ext cx="469582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1" y="0"/>
            <a:ext cx="12191999" cy="1498878"/>
          </a:xfrm>
          <a:prstGeom prst="rect">
            <a:avLst/>
          </a:prstGeom>
        </p:spPr>
      </p:pic>
    </p:spTree>
    <p:extLst>
      <p:ext uri="{BB962C8B-B14F-4D97-AF65-F5344CB8AC3E}">
        <p14:creationId xmlns:p14="http://schemas.microsoft.com/office/powerpoint/2010/main" val="2605987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7170" name="Picture 2" descr="D:\inflation valve\20180506_IMG_834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8045" y="2739411"/>
            <a:ext cx="7225048" cy="39502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236373" y="1627954"/>
            <a:ext cx="6014434" cy="652641"/>
          </a:xfrm>
        </p:spPr>
        <p:txBody>
          <a:bodyPr/>
          <a:lstStyle/>
          <a:p>
            <a:pPr algn="l"/>
            <a:r>
              <a:rPr lang="en-US" sz="1800" b="1" dirty="0"/>
              <a:t>5- remove shear screws from piston . </a:t>
            </a:r>
          </a:p>
        </p:txBody>
      </p:sp>
      <p:sp>
        <p:nvSpPr>
          <p:cNvPr id="3" name="Slide Number Placeholder 2"/>
          <p:cNvSpPr>
            <a:spLocks noGrp="1"/>
          </p:cNvSpPr>
          <p:nvPr>
            <p:ph type="sldNum" sz="quarter" idx="12"/>
          </p:nvPr>
        </p:nvSpPr>
        <p:spPr/>
        <p:txBody>
          <a:bodyPr/>
          <a:lstStyle/>
          <a:p>
            <a:pPr>
              <a:defRPr/>
            </a:pPr>
            <a:fld id="{534AD8CB-DE8D-4F6F-AB2A-299879B8D2E6}" type="slidenum">
              <a:rPr lang="en-US" altLang="zh-CN" smtClean="0"/>
              <a:pPr>
                <a:defRPr/>
              </a:pPr>
              <a:t>10</a:t>
            </a:fld>
            <a:endParaRPr lang="en-US" altLang="zh-CN" dirty="0"/>
          </a:p>
        </p:txBody>
      </p:sp>
      <p:sp>
        <p:nvSpPr>
          <p:cNvPr id="5" name="Right Arrow 4"/>
          <p:cNvSpPr/>
          <p:nvPr/>
        </p:nvSpPr>
        <p:spPr>
          <a:xfrm rot="16200000">
            <a:off x="4456090" y="5254581"/>
            <a:ext cx="837127" cy="21894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17454" y="5891652"/>
            <a:ext cx="2170090" cy="400110"/>
          </a:xfrm>
          <a:prstGeom prst="rect">
            <a:avLst/>
          </a:prstGeom>
          <a:noFill/>
        </p:spPr>
        <p:txBody>
          <a:bodyPr wrap="square" rtlCol="0">
            <a:spAutoFit/>
          </a:bodyPr>
          <a:lstStyle/>
          <a:p>
            <a:r>
              <a:rPr lang="en-US" sz="2000" b="1" dirty="0"/>
              <a:t>Piston</a:t>
            </a:r>
          </a:p>
        </p:txBody>
      </p:sp>
      <p:pic>
        <p:nvPicPr>
          <p:cNvPr id="8" name="Picture 7"/>
          <p:cNvPicPr>
            <a:picLocks noChangeAspect="1"/>
          </p:cNvPicPr>
          <p:nvPr/>
        </p:nvPicPr>
        <p:blipFill>
          <a:blip r:embed="rId3"/>
          <a:stretch>
            <a:fillRect/>
          </a:stretch>
        </p:blipFill>
        <p:spPr>
          <a:xfrm>
            <a:off x="-1" y="0"/>
            <a:ext cx="12191999" cy="1498878"/>
          </a:xfrm>
          <a:prstGeom prst="rect">
            <a:avLst/>
          </a:prstGeom>
        </p:spPr>
      </p:pic>
    </p:spTree>
    <p:extLst>
      <p:ext uri="{BB962C8B-B14F-4D97-AF65-F5344CB8AC3E}">
        <p14:creationId xmlns:p14="http://schemas.microsoft.com/office/powerpoint/2010/main" val="324693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1237129" y="1518864"/>
            <a:ext cx="8770513" cy="934746"/>
          </a:xfrm>
        </p:spPr>
        <p:txBody>
          <a:bodyPr/>
          <a:lstStyle/>
          <a:p>
            <a:pPr algn="l"/>
            <a:r>
              <a:rPr lang="en-US" sz="1800" b="1" dirty="0"/>
              <a:t>6- Slide piston out of body .</a:t>
            </a:r>
            <a:br>
              <a:rPr lang="en-US" sz="1800" b="1" dirty="0"/>
            </a:br>
            <a:r>
              <a:rPr lang="en-US" sz="1800" b="1" dirty="0"/>
              <a:t>7- slide spacer sleeve and ball seat out of body .</a:t>
            </a:r>
          </a:p>
        </p:txBody>
      </p:sp>
      <p:pic>
        <p:nvPicPr>
          <p:cNvPr id="8194" name="Picture 2" descr="D:\inflation valve\20180506_IMG_83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4078" y="2605623"/>
            <a:ext cx="4852800" cy="36396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inflation valve\20180506_IMG_83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561" y="2605623"/>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a:off x="4146997" y="3834643"/>
            <a:ext cx="450761" cy="132978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97758" y="4121239"/>
            <a:ext cx="927279" cy="400110"/>
          </a:xfrm>
          <a:prstGeom prst="rect">
            <a:avLst/>
          </a:prstGeom>
          <a:noFill/>
        </p:spPr>
        <p:txBody>
          <a:bodyPr wrap="square" rtlCol="0">
            <a:spAutoFit/>
          </a:bodyPr>
          <a:lstStyle/>
          <a:p>
            <a:r>
              <a:rPr lang="en-US" sz="2000" b="1" dirty="0"/>
              <a:t>Push</a:t>
            </a:r>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11</a:t>
            </a:fld>
            <a:endParaRPr lang="en-US" altLang="zh-CN"/>
          </a:p>
        </p:txBody>
      </p:sp>
      <p:sp>
        <p:nvSpPr>
          <p:cNvPr id="9" name="Right Arrow 8"/>
          <p:cNvSpPr/>
          <p:nvPr/>
        </p:nvSpPr>
        <p:spPr>
          <a:xfrm>
            <a:off x="2148691" y="3836006"/>
            <a:ext cx="579550" cy="28659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356104" y="5164428"/>
            <a:ext cx="579549" cy="28659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221412" y="3794638"/>
            <a:ext cx="1261372" cy="369332"/>
          </a:xfrm>
          <a:prstGeom prst="rect">
            <a:avLst/>
          </a:prstGeom>
          <a:noFill/>
        </p:spPr>
        <p:txBody>
          <a:bodyPr wrap="square" rtlCol="0">
            <a:spAutoFit/>
          </a:bodyPr>
          <a:lstStyle/>
          <a:p>
            <a:r>
              <a:rPr lang="en-US" b="1" dirty="0"/>
              <a:t>Piston</a:t>
            </a:r>
          </a:p>
        </p:txBody>
      </p:sp>
      <p:sp>
        <p:nvSpPr>
          <p:cNvPr id="12" name="TextBox 11"/>
          <p:cNvSpPr txBox="1"/>
          <p:nvPr/>
        </p:nvSpPr>
        <p:spPr>
          <a:xfrm>
            <a:off x="1098313" y="5138449"/>
            <a:ext cx="1248493" cy="338554"/>
          </a:xfrm>
          <a:prstGeom prst="rect">
            <a:avLst/>
          </a:prstGeom>
          <a:noFill/>
        </p:spPr>
        <p:txBody>
          <a:bodyPr wrap="square" rtlCol="0">
            <a:spAutoFit/>
          </a:bodyPr>
          <a:lstStyle/>
          <a:p>
            <a:r>
              <a:rPr lang="en-US" sz="1600" b="1" dirty="0"/>
              <a:t>Slide Body</a:t>
            </a:r>
          </a:p>
        </p:txBody>
      </p:sp>
      <p:pic>
        <p:nvPicPr>
          <p:cNvPr id="15" name="Picture 14"/>
          <p:cNvPicPr>
            <a:picLocks noChangeAspect="1"/>
          </p:cNvPicPr>
          <p:nvPr/>
        </p:nvPicPr>
        <p:blipFill>
          <a:blip r:embed="rId4"/>
          <a:stretch>
            <a:fillRect/>
          </a:stretch>
        </p:blipFill>
        <p:spPr>
          <a:xfrm>
            <a:off x="-1" y="0"/>
            <a:ext cx="12191999" cy="1498878"/>
          </a:xfrm>
          <a:prstGeom prst="rect">
            <a:avLst/>
          </a:prstGeom>
        </p:spPr>
      </p:pic>
      <p:sp>
        <p:nvSpPr>
          <p:cNvPr id="16" name="TextBox 15">
            <a:extLst>
              <a:ext uri="{FF2B5EF4-FFF2-40B4-BE49-F238E27FC236}">
                <a16:creationId xmlns:a16="http://schemas.microsoft.com/office/drawing/2014/main" id="{AD8BA10E-B48C-4C87-89AD-A7A14CAC88A5}"/>
              </a:ext>
            </a:extLst>
          </p:cNvPr>
          <p:cNvSpPr txBox="1"/>
          <p:nvPr/>
        </p:nvSpPr>
        <p:spPr>
          <a:xfrm>
            <a:off x="534520" y="4194592"/>
            <a:ext cx="407484" cy="461665"/>
          </a:xfrm>
          <a:prstGeom prst="rect">
            <a:avLst/>
          </a:prstGeom>
          <a:noFill/>
        </p:spPr>
        <p:txBody>
          <a:bodyPr wrap="none" rtlCol="1">
            <a:spAutoFit/>
          </a:bodyPr>
          <a:lstStyle/>
          <a:p>
            <a:r>
              <a:rPr lang="en-US" sz="2400" b="1" dirty="0"/>
              <a:t>A</a:t>
            </a:r>
            <a:endParaRPr lang="fa-IR" sz="2400" b="1" dirty="0"/>
          </a:p>
        </p:txBody>
      </p:sp>
      <p:sp>
        <p:nvSpPr>
          <p:cNvPr id="17" name="TextBox 16">
            <a:extLst>
              <a:ext uri="{FF2B5EF4-FFF2-40B4-BE49-F238E27FC236}">
                <a16:creationId xmlns:a16="http://schemas.microsoft.com/office/drawing/2014/main" id="{35E6C15D-7AB6-44D2-8521-893DCFE74C79}"/>
              </a:ext>
            </a:extLst>
          </p:cNvPr>
          <p:cNvSpPr txBox="1"/>
          <p:nvPr/>
        </p:nvSpPr>
        <p:spPr>
          <a:xfrm>
            <a:off x="6257922" y="4194591"/>
            <a:ext cx="407484" cy="461665"/>
          </a:xfrm>
          <a:prstGeom prst="rect">
            <a:avLst/>
          </a:prstGeom>
          <a:noFill/>
        </p:spPr>
        <p:txBody>
          <a:bodyPr wrap="none" rtlCol="1">
            <a:spAutoFit/>
          </a:bodyPr>
          <a:lstStyle/>
          <a:p>
            <a:r>
              <a:rPr lang="en-US" sz="2400" b="1" dirty="0"/>
              <a:t>B</a:t>
            </a:r>
            <a:endParaRPr lang="fa-IR" sz="2400" b="1" dirty="0"/>
          </a:p>
        </p:txBody>
      </p:sp>
    </p:spTree>
    <p:extLst>
      <p:ext uri="{BB962C8B-B14F-4D97-AF65-F5344CB8AC3E}">
        <p14:creationId xmlns:p14="http://schemas.microsoft.com/office/powerpoint/2010/main" val="84569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5" name="Title 1"/>
          <p:cNvSpPr txBox="1">
            <a:spLocks/>
          </p:cNvSpPr>
          <p:nvPr/>
        </p:nvSpPr>
        <p:spPr>
          <a:xfrm>
            <a:off x="1237129" y="1518864"/>
            <a:ext cx="8770513" cy="934746"/>
          </a:xfrm>
          <a:prstGeom prst="rect">
            <a:avLst/>
          </a:prstGeom>
        </p:spPr>
        <p:txBody>
          <a:bodyPr/>
          <a:lstStyle>
            <a:lvl1pPr algn="ctr" rtl="0" eaLnBrk="0" fontAlgn="base" hangingPunct="0">
              <a:spcBef>
                <a:spcPct val="0"/>
              </a:spcBef>
              <a:spcAft>
                <a:spcPct val="0"/>
              </a:spcAft>
              <a:defRPr sz="44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sz="1800" b="1"/>
              <a:t>6- Slide piston out of body .</a:t>
            </a:r>
            <a:br>
              <a:rPr lang="en-US" sz="1800" b="1"/>
            </a:br>
            <a:r>
              <a:rPr lang="en-US" sz="1800" b="1"/>
              <a:t>7- slide spacer sleeve and ball seat out of body .</a:t>
            </a:r>
            <a:endParaRPr lang="en-US" sz="1800" b="1" dirty="0"/>
          </a:p>
        </p:txBody>
      </p:sp>
      <p:pic>
        <p:nvPicPr>
          <p:cNvPr id="9218" name="Picture 2" descr="D:\inflation valve\20180506_IMG_835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563" y="2605625"/>
            <a:ext cx="4852800" cy="36396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D:\inflation valve\20180506_IMG_83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6965" y="2605625"/>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12</a:t>
            </a:fld>
            <a:endParaRPr lang="en-US" altLang="zh-CN"/>
          </a:p>
        </p:txBody>
      </p:sp>
      <p:sp>
        <p:nvSpPr>
          <p:cNvPr id="3" name="Right Arrow 2"/>
          <p:cNvSpPr/>
          <p:nvPr/>
        </p:nvSpPr>
        <p:spPr>
          <a:xfrm>
            <a:off x="8408965" y="3102900"/>
            <a:ext cx="914400" cy="28661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48505" y="3059786"/>
            <a:ext cx="1608920" cy="338554"/>
          </a:xfrm>
          <a:prstGeom prst="rect">
            <a:avLst/>
          </a:prstGeom>
          <a:noFill/>
        </p:spPr>
        <p:txBody>
          <a:bodyPr wrap="square" rtlCol="0">
            <a:spAutoFit/>
          </a:bodyPr>
          <a:lstStyle/>
          <a:p>
            <a:r>
              <a:rPr lang="en-US" sz="1600" b="1" dirty="0"/>
              <a:t>Spacer Sleeve</a:t>
            </a:r>
          </a:p>
        </p:txBody>
      </p:sp>
      <p:sp>
        <p:nvSpPr>
          <p:cNvPr id="9" name="TextBox 8"/>
          <p:cNvSpPr txBox="1"/>
          <p:nvPr/>
        </p:nvSpPr>
        <p:spPr>
          <a:xfrm>
            <a:off x="7652965" y="4848447"/>
            <a:ext cx="1275009" cy="369332"/>
          </a:xfrm>
          <a:prstGeom prst="rect">
            <a:avLst/>
          </a:prstGeom>
          <a:noFill/>
        </p:spPr>
        <p:txBody>
          <a:bodyPr wrap="square" rtlCol="0">
            <a:spAutoFit/>
          </a:bodyPr>
          <a:lstStyle/>
          <a:p>
            <a:r>
              <a:rPr lang="en-US" b="1" dirty="0"/>
              <a:t>Piston</a:t>
            </a:r>
          </a:p>
        </p:txBody>
      </p:sp>
      <p:pic>
        <p:nvPicPr>
          <p:cNvPr id="12" name="Picture 11"/>
          <p:cNvPicPr>
            <a:picLocks noChangeAspect="1"/>
          </p:cNvPicPr>
          <p:nvPr/>
        </p:nvPicPr>
        <p:blipFill>
          <a:blip r:embed="rId4"/>
          <a:stretch>
            <a:fillRect/>
          </a:stretch>
        </p:blipFill>
        <p:spPr>
          <a:xfrm>
            <a:off x="-1" y="0"/>
            <a:ext cx="12191999" cy="1498878"/>
          </a:xfrm>
          <a:prstGeom prst="rect">
            <a:avLst/>
          </a:prstGeom>
        </p:spPr>
      </p:pic>
      <p:sp>
        <p:nvSpPr>
          <p:cNvPr id="13" name="TextBox 12">
            <a:extLst>
              <a:ext uri="{FF2B5EF4-FFF2-40B4-BE49-F238E27FC236}">
                <a16:creationId xmlns:a16="http://schemas.microsoft.com/office/drawing/2014/main" id="{475D3FA0-47D3-4334-B324-00E33902FA0D}"/>
              </a:ext>
            </a:extLst>
          </p:cNvPr>
          <p:cNvSpPr txBox="1"/>
          <p:nvPr/>
        </p:nvSpPr>
        <p:spPr>
          <a:xfrm>
            <a:off x="534520" y="4194592"/>
            <a:ext cx="407484" cy="461665"/>
          </a:xfrm>
          <a:prstGeom prst="rect">
            <a:avLst/>
          </a:prstGeom>
          <a:noFill/>
        </p:spPr>
        <p:txBody>
          <a:bodyPr wrap="none" rtlCol="1">
            <a:spAutoFit/>
          </a:bodyPr>
          <a:lstStyle/>
          <a:p>
            <a:r>
              <a:rPr lang="en-US" sz="2400" b="1" dirty="0"/>
              <a:t>A</a:t>
            </a:r>
            <a:endParaRPr lang="fa-IR" sz="2400" b="1" dirty="0"/>
          </a:p>
        </p:txBody>
      </p:sp>
      <p:sp>
        <p:nvSpPr>
          <p:cNvPr id="14" name="TextBox 13">
            <a:extLst>
              <a:ext uri="{FF2B5EF4-FFF2-40B4-BE49-F238E27FC236}">
                <a16:creationId xmlns:a16="http://schemas.microsoft.com/office/drawing/2014/main" id="{66F80307-A6E2-4CF0-A337-A232820889AC}"/>
              </a:ext>
            </a:extLst>
          </p:cNvPr>
          <p:cNvSpPr txBox="1"/>
          <p:nvPr/>
        </p:nvSpPr>
        <p:spPr>
          <a:xfrm>
            <a:off x="6257922" y="4194591"/>
            <a:ext cx="407484" cy="461665"/>
          </a:xfrm>
          <a:prstGeom prst="rect">
            <a:avLst/>
          </a:prstGeom>
          <a:noFill/>
        </p:spPr>
        <p:txBody>
          <a:bodyPr wrap="none" rtlCol="1">
            <a:spAutoFit/>
          </a:bodyPr>
          <a:lstStyle/>
          <a:p>
            <a:r>
              <a:rPr lang="en-US" sz="2400" b="1" dirty="0"/>
              <a:t>B</a:t>
            </a:r>
            <a:endParaRPr lang="fa-IR" sz="2400" b="1" dirty="0"/>
          </a:p>
        </p:txBody>
      </p:sp>
    </p:spTree>
    <p:extLst>
      <p:ext uri="{BB962C8B-B14F-4D97-AF65-F5344CB8AC3E}">
        <p14:creationId xmlns:p14="http://schemas.microsoft.com/office/powerpoint/2010/main" val="242212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300380" y="211496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463897" y="1283115"/>
            <a:ext cx="2884610" cy="705447"/>
          </a:xfrm>
        </p:spPr>
        <p:txBody>
          <a:bodyPr/>
          <a:lstStyle/>
          <a:p>
            <a:r>
              <a:rPr lang="en-US" b="1" dirty="0"/>
              <a:t>Assembly</a:t>
            </a:r>
            <a:br>
              <a:rPr lang="fa-IR" b="1" dirty="0"/>
            </a:br>
            <a:endParaRPr lang="en-US" dirty="0"/>
          </a:p>
        </p:txBody>
      </p:sp>
      <p:sp>
        <p:nvSpPr>
          <p:cNvPr id="3" name="Subtitle 2"/>
          <p:cNvSpPr>
            <a:spLocks noGrp="1"/>
          </p:cNvSpPr>
          <p:nvPr>
            <p:ph type="subTitle" idx="1"/>
          </p:nvPr>
        </p:nvSpPr>
        <p:spPr>
          <a:xfrm>
            <a:off x="605180" y="1982915"/>
            <a:ext cx="9324431" cy="747406"/>
          </a:xfrm>
        </p:spPr>
        <p:txBody>
          <a:bodyPr/>
          <a:lstStyle/>
          <a:p>
            <a:pPr algn="l"/>
            <a:r>
              <a:rPr lang="en-US" sz="1800" b="1" dirty="0"/>
              <a:t>1- install all O-rings and apply a light coat of grease to the threads and seal bores . </a:t>
            </a:r>
          </a:p>
          <a:p>
            <a:pPr algn="l"/>
            <a:r>
              <a:rPr lang="en-US" sz="1800" b="1" dirty="0"/>
              <a:t>2- slide piston over body and install shear screw </a:t>
            </a:r>
          </a:p>
        </p:txBody>
      </p:sp>
      <p:pic>
        <p:nvPicPr>
          <p:cNvPr id="10242" name="Picture 2" descr="D:\inflation valve\20180506_IMG_835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563" y="2617091"/>
            <a:ext cx="4852800" cy="363960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D:\inflation valve\20180506_IMG_83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6965" y="2617091"/>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6EA28DE8-F20E-45D0-B25C-07A4B1E11232}" type="slidenum">
              <a:rPr lang="en-US" altLang="zh-CN" smtClean="0"/>
              <a:pPr>
                <a:defRPr/>
              </a:pPr>
              <a:t>13</a:t>
            </a:fld>
            <a:endParaRPr lang="en-US" altLang="zh-CN"/>
          </a:p>
        </p:txBody>
      </p:sp>
      <p:pic>
        <p:nvPicPr>
          <p:cNvPr id="10" name="Picture 9"/>
          <p:cNvPicPr>
            <a:picLocks noChangeAspect="1"/>
          </p:cNvPicPr>
          <p:nvPr/>
        </p:nvPicPr>
        <p:blipFill>
          <a:blip r:embed="rId4"/>
          <a:stretch>
            <a:fillRect/>
          </a:stretch>
        </p:blipFill>
        <p:spPr>
          <a:xfrm>
            <a:off x="-1" y="0"/>
            <a:ext cx="12191999" cy="1390918"/>
          </a:xfrm>
          <a:prstGeom prst="rect">
            <a:avLst/>
          </a:prstGeom>
        </p:spPr>
      </p:pic>
      <p:sp>
        <p:nvSpPr>
          <p:cNvPr id="11" name="TextBox 10">
            <a:extLst>
              <a:ext uri="{FF2B5EF4-FFF2-40B4-BE49-F238E27FC236}">
                <a16:creationId xmlns:a16="http://schemas.microsoft.com/office/drawing/2014/main" id="{712075FA-1A54-415D-82D9-0439E272EE43}"/>
              </a:ext>
            </a:extLst>
          </p:cNvPr>
          <p:cNvSpPr txBox="1"/>
          <p:nvPr/>
        </p:nvSpPr>
        <p:spPr>
          <a:xfrm>
            <a:off x="534520" y="4194592"/>
            <a:ext cx="407484" cy="461665"/>
          </a:xfrm>
          <a:prstGeom prst="rect">
            <a:avLst/>
          </a:prstGeom>
          <a:noFill/>
        </p:spPr>
        <p:txBody>
          <a:bodyPr wrap="none" rtlCol="1">
            <a:spAutoFit/>
          </a:bodyPr>
          <a:lstStyle/>
          <a:p>
            <a:r>
              <a:rPr lang="en-US" sz="2400" b="1" dirty="0"/>
              <a:t>A</a:t>
            </a:r>
            <a:endParaRPr lang="fa-IR" sz="2400" b="1" dirty="0"/>
          </a:p>
        </p:txBody>
      </p:sp>
      <p:sp>
        <p:nvSpPr>
          <p:cNvPr id="12" name="TextBox 11">
            <a:extLst>
              <a:ext uri="{FF2B5EF4-FFF2-40B4-BE49-F238E27FC236}">
                <a16:creationId xmlns:a16="http://schemas.microsoft.com/office/drawing/2014/main" id="{F47E47C1-35C2-4136-8D50-09687AD5AAD1}"/>
              </a:ext>
            </a:extLst>
          </p:cNvPr>
          <p:cNvSpPr txBox="1"/>
          <p:nvPr/>
        </p:nvSpPr>
        <p:spPr>
          <a:xfrm>
            <a:off x="6257922" y="4194591"/>
            <a:ext cx="407484" cy="461665"/>
          </a:xfrm>
          <a:prstGeom prst="rect">
            <a:avLst/>
          </a:prstGeom>
          <a:noFill/>
        </p:spPr>
        <p:txBody>
          <a:bodyPr wrap="none" rtlCol="1">
            <a:spAutoFit/>
          </a:bodyPr>
          <a:lstStyle/>
          <a:p>
            <a:r>
              <a:rPr lang="en-US" sz="2400" b="1" dirty="0"/>
              <a:t>B</a:t>
            </a:r>
            <a:endParaRPr lang="fa-IR" sz="2400" b="1" dirty="0"/>
          </a:p>
        </p:txBody>
      </p:sp>
    </p:spTree>
    <p:extLst>
      <p:ext uri="{BB962C8B-B14F-4D97-AF65-F5344CB8AC3E}">
        <p14:creationId xmlns:p14="http://schemas.microsoft.com/office/powerpoint/2010/main" val="1374887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209139" y="2911312"/>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4017489" y="2911311"/>
            <a:ext cx="407484" cy="461665"/>
          </a:xfrm>
          <a:prstGeom prst="rect">
            <a:avLst/>
          </a:prstGeom>
          <a:noFill/>
        </p:spPr>
        <p:txBody>
          <a:bodyPr wrap="none" rtlCol="1">
            <a:spAutoFit/>
          </a:bodyPr>
          <a:lstStyle/>
          <a:p>
            <a:r>
              <a:rPr lang="en-US" sz="2400" b="1" dirty="0"/>
              <a:t>B</a:t>
            </a:r>
            <a:endParaRPr lang="fa-IR" sz="2400" b="1" dirty="0"/>
          </a:p>
        </p:txBody>
      </p:sp>
      <p:sp>
        <p:nvSpPr>
          <p:cNvPr id="5" name="Subtitle 2"/>
          <p:cNvSpPr txBox="1">
            <a:spLocks/>
          </p:cNvSpPr>
          <p:nvPr/>
        </p:nvSpPr>
        <p:spPr bwMode="auto">
          <a:xfrm>
            <a:off x="1237128" y="1506397"/>
            <a:ext cx="9491857" cy="1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1800" b="1" dirty="0"/>
              <a:t>3- place bottom sub in vise . </a:t>
            </a:r>
          </a:p>
          <a:p>
            <a:r>
              <a:rPr lang="en-US" sz="1800" b="1" dirty="0"/>
              <a:t>4- make up housing to bottom sub .</a:t>
            </a:r>
          </a:p>
          <a:p>
            <a:r>
              <a:rPr lang="en-US" sz="1800" b="1" dirty="0"/>
              <a:t>5- slide ball seat and spacer sleeve inside body . </a:t>
            </a:r>
          </a:p>
          <a:p>
            <a:r>
              <a:rPr lang="en-US" sz="1800" b="1" dirty="0"/>
              <a:t>6- slide body assembly inside housing . </a:t>
            </a:r>
          </a:p>
          <a:p>
            <a:pPr marL="0" indent="0">
              <a:buNone/>
            </a:pPr>
            <a:r>
              <a:rPr lang="en-US" sz="1800" b="1" dirty="0"/>
              <a:t> </a:t>
            </a:r>
          </a:p>
        </p:txBody>
      </p:sp>
      <p:pic>
        <p:nvPicPr>
          <p:cNvPr id="11266" name="Picture 2" descr="D:\inflation valve\20180506_IMG_835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139" y="3372976"/>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inflation valve\20180506_IMG_83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4256" y="3372977"/>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inflation valve\20180506_IMG_836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0613" y="3372977"/>
            <a:ext cx="3657600" cy="2743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45578" y="2935609"/>
            <a:ext cx="407483" cy="461665"/>
          </a:xfrm>
          <a:prstGeom prst="rect">
            <a:avLst/>
          </a:prstGeom>
          <a:noFill/>
        </p:spPr>
        <p:txBody>
          <a:bodyPr wrap="none" rtlCol="1">
            <a:spAutoFit/>
          </a:bodyPr>
          <a:lstStyle/>
          <a:p>
            <a:r>
              <a:rPr lang="en-US" sz="2400" b="1" dirty="0"/>
              <a:t>C</a:t>
            </a:r>
            <a:endParaRPr lang="fa-IR" sz="24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14</a:t>
            </a:fld>
            <a:endParaRPr lang="en-US" altLang="zh-CN"/>
          </a:p>
        </p:txBody>
      </p:sp>
      <p:sp>
        <p:nvSpPr>
          <p:cNvPr id="3" name="Right Arrow 2"/>
          <p:cNvSpPr/>
          <p:nvPr/>
        </p:nvSpPr>
        <p:spPr>
          <a:xfrm>
            <a:off x="1493949" y="3863662"/>
            <a:ext cx="1017431" cy="18030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6200000">
            <a:off x="5712599" y="4899124"/>
            <a:ext cx="540913" cy="23181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920548" y="5486400"/>
            <a:ext cx="2125014" cy="369332"/>
          </a:xfrm>
          <a:prstGeom prst="rect">
            <a:avLst/>
          </a:prstGeom>
          <a:noFill/>
        </p:spPr>
        <p:txBody>
          <a:bodyPr wrap="square" rtlCol="0">
            <a:spAutoFit/>
          </a:bodyPr>
          <a:lstStyle/>
          <a:p>
            <a:r>
              <a:rPr lang="en-US" b="1" dirty="0"/>
              <a:t>Body ( housing )</a:t>
            </a:r>
          </a:p>
        </p:txBody>
      </p:sp>
      <p:sp>
        <p:nvSpPr>
          <p:cNvPr id="11" name="Right Arrow 10"/>
          <p:cNvSpPr/>
          <p:nvPr/>
        </p:nvSpPr>
        <p:spPr>
          <a:xfrm rot="16200000">
            <a:off x="1493950" y="4884706"/>
            <a:ext cx="543990" cy="25757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355737" y="5477883"/>
            <a:ext cx="1364404" cy="369332"/>
          </a:xfrm>
          <a:prstGeom prst="rect">
            <a:avLst/>
          </a:prstGeom>
          <a:noFill/>
        </p:spPr>
        <p:txBody>
          <a:bodyPr wrap="square" rtlCol="0">
            <a:spAutoFit/>
          </a:bodyPr>
          <a:lstStyle/>
          <a:p>
            <a:r>
              <a:rPr lang="en-US" b="1" dirty="0"/>
              <a:t>piston</a:t>
            </a:r>
          </a:p>
        </p:txBody>
      </p:sp>
      <p:pic>
        <p:nvPicPr>
          <p:cNvPr id="16" name="Picture 15"/>
          <p:cNvPicPr>
            <a:picLocks noChangeAspect="1"/>
          </p:cNvPicPr>
          <p:nvPr/>
        </p:nvPicPr>
        <p:blipFill>
          <a:blip r:embed="rId5"/>
          <a:stretch>
            <a:fillRect/>
          </a:stretch>
        </p:blipFill>
        <p:spPr>
          <a:xfrm>
            <a:off x="-1" y="0"/>
            <a:ext cx="12191999" cy="1498878"/>
          </a:xfrm>
          <a:prstGeom prst="rect">
            <a:avLst/>
          </a:prstGeom>
        </p:spPr>
      </p:pic>
    </p:spTree>
    <p:extLst>
      <p:ext uri="{BB962C8B-B14F-4D97-AF65-F5344CB8AC3E}">
        <p14:creationId xmlns:p14="http://schemas.microsoft.com/office/powerpoint/2010/main" val="2992450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635313" y="1661590"/>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Subtitle 2"/>
          <p:cNvSpPr txBox="1">
            <a:spLocks/>
          </p:cNvSpPr>
          <p:nvPr/>
        </p:nvSpPr>
        <p:spPr bwMode="auto">
          <a:xfrm>
            <a:off x="1237128" y="1506397"/>
            <a:ext cx="9491857" cy="104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1800" b="1" dirty="0"/>
              <a:t>7- make up bottom sub into housing . </a:t>
            </a:r>
          </a:p>
          <a:p>
            <a:r>
              <a:rPr lang="en-US" sz="1800" b="1" dirty="0"/>
              <a:t>8- make up top sub into housing .  </a:t>
            </a:r>
          </a:p>
          <a:p>
            <a:pPr marL="0" indent="0">
              <a:buNone/>
            </a:pPr>
            <a:r>
              <a:rPr lang="en-US" sz="1800" b="1" dirty="0"/>
              <a:t> </a:t>
            </a:r>
          </a:p>
        </p:txBody>
      </p:sp>
      <p:pic>
        <p:nvPicPr>
          <p:cNvPr id="12290" name="Picture 2" descr="D:\inflation valve\20180506_IMG_836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563" y="2610697"/>
            <a:ext cx="4852800" cy="363960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D:\inflation valve\20180506_IMG_836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6965" y="2605623"/>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2356236" y="3446107"/>
            <a:ext cx="1558344" cy="41212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759767" y="3446107"/>
            <a:ext cx="1501642" cy="41212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15</a:t>
            </a:fld>
            <a:endParaRPr lang="en-US" altLang="zh-CN"/>
          </a:p>
        </p:txBody>
      </p:sp>
      <p:sp>
        <p:nvSpPr>
          <p:cNvPr id="5" name="Right Arrow 4"/>
          <p:cNvSpPr/>
          <p:nvPr/>
        </p:nvSpPr>
        <p:spPr>
          <a:xfrm rot="16200000">
            <a:off x="8916027" y="4752060"/>
            <a:ext cx="625878" cy="28333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7238220" y="4912991"/>
            <a:ext cx="618186" cy="29621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688977" y="5255067"/>
            <a:ext cx="1541619" cy="369332"/>
          </a:xfrm>
          <a:prstGeom prst="rect">
            <a:avLst/>
          </a:prstGeom>
          <a:noFill/>
        </p:spPr>
        <p:txBody>
          <a:bodyPr wrap="square" rtlCol="0">
            <a:spAutoFit/>
          </a:bodyPr>
          <a:lstStyle/>
          <a:p>
            <a:r>
              <a:rPr lang="en-US" b="1" dirty="0"/>
              <a:t>Housing</a:t>
            </a:r>
          </a:p>
        </p:txBody>
      </p:sp>
      <p:sp>
        <p:nvSpPr>
          <p:cNvPr id="12" name="TextBox 11"/>
          <p:cNvSpPr txBox="1"/>
          <p:nvPr/>
        </p:nvSpPr>
        <p:spPr>
          <a:xfrm>
            <a:off x="7042150" y="5399295"/>
            <a:ext cx="1501642" cy="369332"/>
          </a:xfrm>
          <a:prstGeom prst="rect">
            <a:avLst/>
          </a:prstGeom>
          <a:noFill/>
        </p:spPr>
        <p:txBody>
          <a:bodyPr wrap="square" rtlCol="0">
            <a:spAutoFit/>
          </a:bodyPr>
          <a:lstStyle/>
          <a:p>
            <a:r>
              <a:rPr lang="en-US" b="1" dirty="0"/>
              <a:t>Top Sub</a:t>
            </a:r>
          </a:p>
        </p:txBody>
      </p:sp>
      <p:pic>
        <p:nvPicPr>
          <p:cNvPr id="15" name="Picture 14"/>
          <p:cNvPicPr>
            <a:picLocks noChangeAspect="1"/>
          </p:cNvPicPr>
          <p:nvPr/>
        </p:nvPicPr>
        <p:blipFill>
          <a:blip r:embed="rId4"/>
          <a:stretch>
            <a:fillRect/>
          </a:stretch>
        </p:blipFill>
        <p:spPr>
          <a:xfrm>
            <a:off x="-1" y="0"/>
            <a:ext cx="12191999" cy="1498878"/>
          </a:xfrm>
          <a:prstGeom prst="rect">
            <a:avLst/>
          </a:prstGeom>
        </p:spPr>
      </p:pic>
      <p:sp>
        <p:nvSpPr>
          <p:cNvPr id="16" name="TextBox 15">
            <a:extLst>
              <a:ext uri="{FF2B5EF4-FFF2-40B4-BE49-F238E27FC236}">
                <a16:creationId xmlns:a16="http://schemas.microsoft.com/office/drawing/2014/main" id="{3DE08940-A5C2-46EA-AAE3-AC971656B7E5}"/>
              </a:ext>
            </a:extLst>
          </p:cNvPr>
          <p:cNvSpPr txBox="1"/>
          <p:nvPr/>
        </p:nvSpPr>
        <p:spPr>
          <a:xfrm>
            <a:off x="534520" y="4194592"/>
            <a:ext cx="407484" cy="461665"/>
          </a:xfrm>
          <a:prstGeom prst="rect">
            <a:avLst/>
          </a:prstGeom>
          <a:noFill/>
        </p:spPr>
        <p:txBody>
          <a:bodyPr wrap="none" rtlCol="1">
            <a:spAutoFit/>
          </a:bodyPr>
          <a:lstStyle/>
          <a:p>
            <a:r>
              <a:rPr lang="en-US" sz="2400" b="1" dirty="0"/>
              <a:t>A</a:t>
            </a:r>
            <a:endParaRPr lang="fa-IR" sz="2400" b="1" dirty="0"/>
          </a:p>
        </p:txBody>
      </p:sp>
      <p:sp>
        <p:nvSpPr>
          <p:cNvPr id="17" name="TextBox 16">
            <a:extLst>
              <a:ext uri="{FF2B5EF4-FFF2-40B4-BE49-F238E27FC236}">
                <a16:creationId xmlns:a16="http://schemas.microsoft.com/office/drawing/2014/main" id="{B61DBD28-DC84-4764-BD76-C5DE8006E907}"/>
              </a:ext>
            </a:extLst>
          </p:cNvPr>
          <p:cNvSpPr txBox="1"/>
          <p:nvPr/>
        </p:nvSpPr>
        <p:spPr>
          <a:xfrm>
            <a:off x="6257922" y="4194591"/>
            <a:ext cx="407484" cy="461665"/>
          </a:xfrm>
          <a:prstGeom prst="rect">
            <a:avLst/>
          </a:prstGeom>
          <a:noFill/>
        </p:spPr>
        <p:txBody>
          <a:bodyPr wrap="none" rtlCol="1">
            <a:spAutoFit/>
          </a:bodyPr>
          <a:lstStyle/>
          <a:p>
            <a:r>
              <a:rPr lang="en-US" sz="2400" b="1" dirty="0"/>
              <a:t>B</a:t>
            </a:r>
            <a:endParaRPr lang="fa-IR" sz="2400" b="1" dirty="0"/>
          </a:p>
        </p:txBody>
      </p:sp>
    </p:spTree>
    <p:extLst>
      <p:ext uri="{BB962C8B-B14F-4D97-AF65-F5344CB8AC3E}">
        <p14:creationId xmlns:p14="http://schemas.microsoft.com/office/powerpoint/2010/main" val="398886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42" y="1562525"/>
            <a:ext cx="10972800" cy="1143000"/>
          </a:xfrm>
        </p:spPr>
        <p:txBody>
          <a:bodyPr/>
          <a:lstStyle/>
          <a:p>
            <a:pPr algn="l"/>
            <a:r>
              <a:rPr lang="en-US" sz="1800" b="1" dirty="0"/>
              <a:t>Notice : </a:t>
            </a:r>
            <a:br>
              <a:rPr lang="en-US" sz="1800" b="1" dirty="0"/>
            </a:br>
            <a:br>
              <a:rPr lang="en-US" sz="1800" b="1" dirty="0"/>
            </a:br>
            <a:r>
              <a:rPr lang="en-US" sz="1800" b="1" dirty="0"/>
              <a:t>*Maximum No. of shear screws recommended in the 1.69" </a:t>
            </a:r>
            <a:br>
              <a:rPr lang="en-US" sz="1800" b="1" dirty="0"/>
            </a:br>
            <a:r>
              <a:rPr lang="en-US" sz="1800" b="1" dirty="0"/>
              <a:t>and 2.13" tools are (2) and in the 3.00" tool is (3) .</a:t>
            </a:r>
          </a:p>
        </p:txBody>
      </p:sp>
      <p:pic>
        <p:nvPicPr>
          <p:cNvPr id="1026" name="Picture 2" descr="C:\Users\win 8.1\Pictures\Screenshots\Screenshot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044" y="3374265"/>
            <a:ext cx="7301727" cy="253405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534AD8CB-DE8D-4F6F-AB2A-299879B8D2E6}" type="slidenum">
              <a:rPr lang="en-US" altLang="zh-CN" smtClean="0"/>
              <a:pPr>
                <a:defRPr/>
              </a:pPr>
              <a:t>16</a:t>
            </a:fld>
            <a:endParaRPr lang="en-US" altLang="zh-CN"/>
          </a:p>
        </p:txBody>
      </p:sp>
      <p:pic>
        <p:nvPicPr>
          <p:cNvPr id="5" name="Picture 4"/>
          <p:cNvPicPr>
            <a:picLocks noChangeAspect="1"/>
          </p:cNvPicPr>
          <p:nvPr/>
        </p:nvPicPr>
        <p:blipFill>
          <a:blip r:embed="rId3"/>
          <a:stretch>
            <a:fillRect/>
          </a:stretch>
        </p:blipFill>
        <p:spPr>
          <a:xfrm>
            <a:off x="-1" y="0"/>
            <a:ext cx="12191999" cy="1498878"/>
          </a:xfrm>
          <a:prstGeom prst="rect">
            <a:avLst/>
          </a:prstGeom>
        </p:spPr>
      </p:pic>
    </p:spTree>
    <p:extLst>
      <p:ext uri="{BB962C8B-B14F-4D97-AF65-F5344CB8AC3E}">
        <p14:creationId xmlns:p14="http://schemas.microsoft.com/office/powerpoint/2010/main" val="4182298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nflation valv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8395" y="1767616"/>
            <a:ext cx="8115206" cy="484353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2</a:t>
            </a:fld>
            <a:endParaRPr lang="en-US" altLang="zh-CN"/>
          </a:p>
        </p:txBody>
      </p:sp>
      <p:pic>
        <p:nvPicPr>
          <p:cNvPr id="4" name="Picture 3"/>
          <p:cNvPicPr>
            <a:picLocks noChangeAspect="1"/>
          </p:cNvPicPr>
          <p:nvPr/>
        </p:nvPicPr>
        <p:blipFill>
          <a:blip r:embed="rId3"/>
          <a:stretch>
            <a:fillRect/>
          </a:stretch>
        </p:blipFill>
        <p:spPr>
          <a:xfrm>
            <a:off x="-1" y="0"/>
            <a:ext cx="12191999" cy="1498878"/>
          </a:xfrm>
          <a:prstGeom prst="rect">
            <a:avLst/>
          </a:prstGeom>
        </p:spPr>
      </p:pic>
    </p:spTree>
    <p:extLst>
      <p:ext uri="{BB962C8B-B14F-4D97-AF65-F5344CB8AC3E}">
        <p14:creationId xmlns:p14="http://schemas.microsoft.com/office/powerpoint/2010/main" val="843570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hidden">
          <a:xfrm>
            <a:off x="1992313" y="1773238"/>
            <a:ext cx="8189912"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0"/>
              </a:spcBef>
              <a:buFontTx/>
              <a:buNone/>
            </a:pPr>
            <a:endParaRPr kumimoji="1" lang="en-US" altLang="zh-CN" b="1" dirty="0"/>
          </a:p>
          <a:p>
            <a:pPr algn="ctr" eaLnBrk="1" hangingPunct="1">
              <a:spcBef>
                <a:spcPct val="0"/>
              </a:spcBef>
              <a:buFontTx/>
              <a:buNone/>
            </a:pPr>
            <a:r>
              <a:rPr kumimoji="1" lang="en-US" altLang="zh-CN" b="1" dirty="0"/>
              <a:t>CONTENT</a:t>
            </a:r>
          </a:p>
          <a:p>
            <a:pPr algn="ctr" eaLnBrk="1" hangingPunct="1">
              <a:spcBef>
                <a:spcPct val="0"/>
              </a:spcBef>
              <a:buFontTx/>
              <a:buNone/>
            </a:pPr>
            <a:endParaRPr kumimoji="1" lang="en-US" altLang="zh-CN" sz="2400" b="1" dirty="0"/>
          </a:p>
          <a:p>
            <a:pPr>
              <a:spcBef>
                <a:spcPct val="0"/>
              </a:spcBef>
              <a:buFont typeface="Wingdings" panose="05000000000000000000" pitchFamily="2" charset="2"/>
              <a:buChar char="u"/>
            </a:pPr>
            <a:r>
              <a:rPr kumimoji="1" lang="en-US" altLang="en-US" sz="2400" b="1" dirty="0"/>
              <a:t>Introduction</a:t>
            </a:r>
            <a:r>
              <a:rPr kumimoji="1" lang="en-US" altLang="zh-CN" sz="2400" b="1" dirty="0"/>
              <a:t> of </a:t>
            </a:r>
            <a:r>
              <a:rPr lang="en-US" sz="2000" b="1" dirty="0"/>
              <a:t>Tool</a:t>
            </a:r>
            <a:endParaRPr lang="en-US" altLang="zh-CN" sz="2000" b="1" dirty="0"/>
          </a:p>
          <a:p>
            <a:pPr eaLnBrk="1" hangingPunct="1">
              <a:spcBef>
                <a:spcPct val="0"/>
              </a:spcBef>
              <a:buFont typeface="Wingdings" panose="05000000000000000000" pitchFamily="2" charset="2"/>
              <a:buChar char="u"/>
            </a:pPr>
            <a:r>
              <a:rPr kumimoji="1" lang="en-US" altLang="zh-CN" sz="2400" b="1" dirty="0"/>
              <a:t>Disassembly</a:t>
            </a:r>
          </a:p>
          <a:p>
            <a:pPr eaLnBrk="1" hangingPunct="1">
              <a:spcBef>
                <a:spcPct val="0"/>
              </a:spcBef>
              <a:buFont typeface="Wingdings" panose="05000000000000000000" pitchFamily="2" charset="2"/>
              <a:buChar char="u"/>
            </a:pPr>
            <a:r>
              <a:rPr kumimoji="1" lang="en-US" altLang="zh-CN" sz="2400" b="1" dirty="0"/>
              <a:t>Assembly</a:t>
            </a:r>
          </a:p>
          <a:p>
            <a:pPr eaLnBrk="1" hangingPunct="1">
              <a:spcBef>
                <a:spcPct val="0"/>
              </a:spcBef>
              <a:buFontTx/>
              <a:buNone/>
            </a:pPr>
            <a:endParaRPr kumimoji="1" lang="en-US" altLang="zh-CN" sz="2800" b="1" dirty="0"/>
          </a:p>
          <a:p>
            <a:pPr eaLnBrk="1" hangingPunct="1">
              <a:spcBef>
                <a:spcPct val="0"/>
              </a:spcBef>
              <a:buFontTx/>
              <a:buNone/>
            </a:pPr>
            <a:endParaRPr kumimoji="1" lang="en-US" altLang="zh-CN" sz="28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3</a:t>
            </a:fld>
            <a:endParaRPr lang="en-US" altLang="zh-CN"/>
          </a:p>
        </p:txBody>
      </p:sp>
      <p:pic>
        <p:nvPicPr>
          <p:cNvPr id="4" name="Picture 3"/>
          <p:cNvPicPr>
            <a:picLocks noChangeAspect="1"/>
          </p:cNvPicPr>
          <p:nvPr/>
        </p:nvPicPr>
        <p:blipFill>
          <a:blip r:embed="rId2"/>
          <a:stretch>
            <a:fillRect/>
          </a:stretch>
        </p:blipFill>
        <p:spPr>
          <a:xfrm>
            <a:off x="-1" y="0"/>
            <a:ext cx="12191999" cy="1498878"/>
          </a:xfrm>
          <a:prstGeom prst="rect">
            <a:avLst/>
          </a:prstGeom>
        </p:spPr>
      </p:pic>
    </p:spTree>
    <p:extLst>
      <p:ext uri="{BB962C8B-B14F-4D97-AF65-F5344CB8AC3E}">
        <p14:creationId xmlns:p14="http://schemas.microsoft.com/office/powerpoint/2010/main" val="1741347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1754188" y="1389063"/>
            <a:ext cx="236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r>
              <a:rPr kumimoji="1" lang="en-US" altLang="en-US" sz="2400" b="1" dirty="0"/>
              <a:t>Introduction:</a:t>
            </a:r>
          </a:p>
        </p:txBody>
      </p:sp>
      <p:sp>
        <p:nvSpPr>
          <p:cNvPr id="7171" name="Chevron 4"/>
          <p:cNvSpPr>
            <a:spLocks noChangeArrowheads="1"/>
          </p:cNvSpPr>
          <p:nvPr/>
        </p:nvSpPr>
        <p:spPr bwMode="auto">
          <a:xfrm>
            <a:off x="1601788" y="2060575"/>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1906588" y="1851026"/>
            <a:ext cx="9371012" cy="3429312"/>
          </a:xfrm>
        </p:spPr>
        <p:txBody>
          <a:bodyPr/>
          <a:lstStyle/>
          <a:p>
            <a:pPr algn="l"/>
            <a:r>
              <a:rPr lang="en-US" sz="2400" dirty="0"/>
              <a:t>The Thru-Tubing Inflation Valve is run in order to provide a communication path from the tubing to the annulus so that fluid can be circulated down the tubing while running in the hole. Another important function of the inflation valve is to equalize the pressure from the tool ID to the wellbore while running in the hole. This prevents damage to the inflatable element and insures that the poppet is not seated too tightly in the poppet seat by wellbore pressure.</a:t>
            </a:r>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4</a:t>
            </a:fld>
            <a:endParaRPr lang="en-US" altLang="zh-CN"/>
          </a:p>
        </p:txBody>
      </p:sp>
      <p:pic>
        <p:nvPicPr>
          <p:cNvPr id="6" name="Picture 5"/>
          <p:cNvPicPr>
            <a:picLocks noChangeAspect="1"/>
          </p:cNvPicPr>
          <p:nvPr/>
        </p:nvPicPr>
        <p:blipFill>
          <a:blip r:embed="rId2"/>
          <a:stretch>
            <a:fillRect/>
          </a:stretch>
        </p:blipFill>
        <p:spPr>
          <a:xfrm>
            <a:off x="-1" y="0"/>
            <a:ext cx="12191999" cy="1389063"/>
          </a:xfrm>
          <a:prstGeom prst="rect">
            <a:avLst/>
          </a:prstGeom>
        </p:spPr>
      </p:pic>
    </p:spTree>
    <p:extLst>
      <p:ext uri="{BB962C8B-B14F-4D97-AF65-F5344CB8AC3E}">
        <p14:creationId xmlns:p14="http://schemas.microsoft.com/office/powerpoint/2010/main" val="431414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3"/>
          <p:cNvSpPr txBox="1">
            <a:spLocks noChangeArrowheads="1"/>
          </p:cNvSpPr>
          <p:nvPr/>
        </p:nvSpPr>
        <p:spPr bwMode="auto">
          <a:xfrm>
            <a:off x="1559746" y="1470409"/>
            <a:ext cx="5410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fontAlgn="base">
              <a:spcBef>
                <a:spcPct val="0"/>
              </a:spcBef>
              <a:spcAft>
                <a:spcPct val="0"/>
              </a:spcAft>
              <a:buNone/>
            </a:pPr>
            <a:r>
              <a:rPr lang="en-US" altLang="en-US" sz="2400" b="1" dirty="0">
                <a:solidFill>
                  <a:srgbClr val="000000"/>
                </a:solidFill>
              </a:rPr>
              <a:t>Required hand tools</a:t>
            </a:r>
          </a:p>
          <a:p>
            <a:pPr fontAlgn="base">
              <a:spcBef>
                <a:spcPct val="0"/>
              </a:spcBef>
              <a:spcAft>
                <a:spcPct val="0"/>
              </a:spcAft>
              <a:buNone/>
            </a:pPr>
            <a:endParaRPr lang="en-US" altLang="en-US" sz="2400" b="1" dirty="0">
              <a:solidFill>
                <a:srgbClr val="000000"/>
              </a:solidFill>
            </a:endParaRPr>
          </a:p>
        </p:txBody>
      </p:sp>
      <p:sp>
        <p:nvSpPr>
          <p:cNvPr id="8195" name="Chevron 1"/>
          <p:cNvSpPr>
            <a:spLocks noChangeArrowheads="1"/>
          </p:cNvSpPr>
          <p:nvPr/>
        </p:nvSpPr>
        <p:spPr bwMode="auto">
          <a:xfrm>
            <a:off x="1071170" y="1622015"/>
            <a:ext cx="381000" cy="263525"/>
          </a:xfrm>
          <a:prstGeom prst="chevron">
            <a:avLst>
              <a:gd name="adj" fmla="val 4984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fontAlgn="base">
              <a:spcBef>
                <a:spcPct val="0"/>
              </a:spcBef>
              <a:spcAft>
                <a:spcPct val="0"/>
              </a:spcAft>
              <a:buNone/>
            </a:pPr>
            <a:endParaRPr lang="en-US" altLang="en-US" sz="2400" b="1">
              <a:solidFill>
                <a:srgbClr val="000000"/>
              </a:solidFill>
            </a:endParaRPr>
          </a:p>
        </p:txBody>
      </p:sp>
      <p:sp>
        <p:nvSpPr>
          <p:cNvPr id="2" name="TextBox 1"/>
          <p:cNvSpPr txBox="1"/>
          <p:nvPr/>
        </p:nvSpPr>
        <p:spPr>
          <a:xfrm>
            <a:off x="1452170" y="2300671"/>
            <a:ext cx="2936950" cy="1200329"/>
          </a:xfrm>
          <a:prstGeom prst="rect">
            <a:avLst/>
          </a:prstGeom>
          <a:noFill/>
        </p:spPr>
        <p:txBody>
          <a:bodyPr wrap="square" rtlCol="1">
            <a:spAutoFit/>
          </a:bodyPr>
          <a:lstStyle/>
          <a:p>
            <a:pPr marL="171450" indent="-171450">
              <a:buFontTx/>
              <a:buChar char="-"/>
            </a:pPr>
            <a:r>
              <a:rPr lang="en-US" b="1" dirty="0"/>
              <a:t>Pipe Wrench</a:t>
            </a:r>
          </a:p>
          <a:p>
            <a:pPr marL="171450" indent="-171450">
              <a:buFontTx/>
              <a:buChar char="-"/>
            </a:pPr>
            <a:r>
              <a:rPr lang="en-US" b="1" dirty="0"/>
              <a:t>Screw driver</a:t>
            </a:r>
          </a:p>
          <a:p>
            <a:pPr marL="171450" indent="-171450">
              <a:buFontTx/>
              <a:buChar char="-"/>
            </a:pPr>
            <a:r>
              <a:rPr lang="en-US" b="1" dirty="0"/>
              <a:t>Special tool</a:t>
            </a:r>
          </a:p>
          <a:p>
            <a:pPr marL="171450" indent="-171450">
              <a:buFontTx/>
              <a:buChar char="-"/>
            </a:pPr>
            <a:r>
              <a:rPr lang="en-US" b="1" dirty="0"/>
              <a:t>hammer</a:t>
            </a:r>
          </a:p>
        </p:txBody>
      </p:sp>
      <p:pic>
        <p:nvPicPr>
          <p:cNvPr id="2050" name="Picture 2" descr="D:\inflation valve\20180506_IMG_836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3849" y="2205316"/>
            <a:ext cx="5945383" cy="44590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534AD8CB-DE8D-4F6F-AB2A-299879B8D2E6}" type="slidenum">
              <a:rPr lang="en-US" altLang="zh-CN" smtClean="0"/>
              <a:pPr>
                <a:defRPr/>
              </a:pPr>
              <a:t>5</a:t>
            </a:fld>
            <a:endParaRPr lang="en-US" altLang="zh-CN"/>
          </a:p>
        </p:txBody>
      </p:sp>
      <p:pic>
        <p:nvPicPr>
          <p:cNvPr id="7" name="Picture 6"/>
          <p:cNvPicPr>
            <a:picLocks noChangeAspect="1"/>
          </p:cNvPicPr>
          <p:nvPr/>
        </p:nvPicPr>
        <p:blipFill>
          <a:blip r:embed="rId3"/>
          <a:stretch>
            <a:fillRect/>
          </a:stretch>
        </p:blipFill>
        <p:spPr>
          <a:xfrm>
            <a:off x="-1" y="0"/>
            <a:ext cx="12191999" cy="1498878"/>
          </a:xfrm>
          <a:prstGeom prst="rect">
            <a:avLst/>
          </a:prstGeom>
        </p:spPr>
      </p:pic>
    </p:spTree>
    <p:extLst>
      <p:ext uri="{BB962C8B-B14F-4D97-AF65-F5344CB8AC3E}">
        <p14:creationId xmlns:p14="http://schemas.microsoft.com/office/powerpoint/2010/main" val="382417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998" y="1409250"/>
            <a:ext cx="3044415" cy="584775"/>
          </a:xfrm>
          <a:prstGeom prst="rect">
            <a:avLst/>
          </a:prstGeom>
          <a:noFill/>
        </p:spPr>
        <p:txBody>
          <a:bodyPr wrap="square" rtlCol="1">
            <a:spAutoFit/>
          </a:bodyPr>
          <a:lstStyle/>
          <a:p>
            <a:r>
              <a:rPr lang="en-US" sz="3200" b="1" dirty="0"/>
              <a:t>Disassembly</a:t>
            </a:r>
            <a:endParaRPr lang="fa-IR" sz="3200" b="1" dirty="0"/>
          </a:p>
        </p:txBody>
      </p:sp>
      <p:sp>
        <p:nvSpPr>
          <p:cNvPr id="3" name="Chevron 6"/>
          <p:cNvSpPr>
            <a:spLocks noChangeArrowheads="1"/>
          </p:cNvSpPr>
          <p:nvPr/>
        </p:nvSpPr>
        <p:spPr bwMode="auto">
          <a:xfrm>
            <a:off x="36468" y="1984439"/>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3075" name="Picture 3" descr="D:\inflation valve\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1738" y="-7935913"/>
            <a:ext cx="5266944" cy="3950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nflation valve\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4743" y="2578785"/>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type="subTitle" idx="1"/>
          </p:nvPr>
        </p:nvSpPr>
        <p:spPr>
          <a:xfrm>
            <a:off x="581942" y="1893741"/>
            <a:ext cx="8320370" cy="876300"/>
          </a:xfrm>
        </p:spPr>
        <p:txBody>
          <a:bodyPr/>
          <a:lstStyle/>
          <a:p>
            <a:pPr algn="l"/>
            <a:r>
              <a:rPr lang="en-US" sz="1800" b="1" dirty="0"/>
              <a:t>1- Place tool in vise at housing </a:t>
            </a:r>
          </a:p>
          <a:p>
            <a:pPr algn="l"/>
            <a:r>
              <a:rPr lang="en-US" sz="1800" b="1" dirty="0"/>
              <a:t>2- Unscrew top sub from housing </a:t>
            </a:r>
          </a:p>
        </p:txBody>
      </p:sp>
      <p:pic>
        <p:nvPicPr>
          <p:cNvPr id="3077" name="Picture 5" descr="D:\inflation valve\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3563" y="2578785"/>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rot="19609290">
            <a:off x="2081467" y="4900705"/>
            <a:ext cx="860611" cy="32272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422560" y="5347003"/>
            <a:ext cx="2178424" cy="400110"/>
          </a:xfrm>
          <a:prstGeom prst="rect">
            <a:avLst/>
          </a:prstGeom>
          <a:noFill/>
        </p:spPr>
        <p:txBody>
          <a:bodyPr wrap="square" rtlCol="0">
            <a:spAutoFit/>
          </a:bodyPr>
          <a:lstStyle/>
          <a:p>
            <a:r>
              <a:rPr lang="en-US" sz="2000" b="1" dirty="0"/>
              <a:t>Top sub</a:t>
            </a:r>
          </a:p>
        </p:txBody>
      </p:sp>
      <p:sp>
        <p:nvSpPr>
          <p:cNvPr id="4" name="Slide Number Placeholder 3"/>
          <p:cNvSpPr>
            <a:spLocks noGrp="1"/>
          </p:cNvSpPr>
          <p:nvPr>
            <p:ph type="sldNum" sz="quarter" idx="12"/>
          </p:nvPr>
        </p:nvSpPr>
        <p:spPr/>
        <p:txBody>
          <a:bodyPr/>
          <a:lstStyle/>
          <a:p>
            <a:pPr>
              <a:defRPr/>
            </a:pPr>
            <a:fld id="{6EA28DE8-F20E-45D0-B25C-07A4B1E11232}" type="slidenum">
              <a:rPr lang="en-US" altLang="zh-CN" smtClean="0"/>
              <a:pPr>
                <a:defRPr/>
              </a:pPr>
              <a:t>6</a:t>
            </a:fld>
            <a:endParaRPr lang="en-US" altLang="zh-CN"/>
          </a:p>
        </p:txBody>
      </p:sp>
      <p:sp>
        <p:nvSpPr>
          <p:cNvPr id="6" name="Right Arrow 5"/>
          <p:cNvSpPr/>
          <p:nvPr/>
        </p:nvSpPr>
        <p:spPr>
          <a:xfrm rot="10800000">
            <a:off x="7866529" y="3805518"/>
            <a:ext cx="1290918" cy="2286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Up Arrow 7"/>
          <p:cNvSpPr/>
          <p:nvPr/>
        </p:nvSpPr>
        <p:spPr>
          <a:xfrm>
            <a:off x="1831754" y="4248725"/>
            <a:ext cx="470647" cy="449728"/>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wn Arrow 8"/>
          <p:cNvSpPr/>
          <p:nvPr/>
        </p:nvSpPr>
        <p:spPr>
          <a:xfrm>
            <a:off x="4163453" y="3436037"/>
            <a:ext cx="282388" cy="5849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34673" y="2931269"/>
            <a:ext cx="1801906" cy="400110"/>
          </a:xfrm>
          <a:prstGeom prst="rect">
            <a:avLst/>
          </a:prstGeom>
          <a:noFill/>
        </p:spPr>
        <p:txBody>
          <a:bodyPr wrap="square" rtlCol="0">
            <a:spAutoFit/>
          </a:bodyPr>
          <a:lstStyle/>
          <a:p>
            <a:r>
              <a:rPr lang="en-US" sz="2000" b="1" dirty="0"/>
              <a:t>body</a:t>
            </a:r>
          </a:p>
        </p:txBody>
      </p:sp>
      <p:pic>
        <p:nvPicPr>
          <p:cNvPr id="17" name="Picture 16"/>
          <p:cNvPicPr>
            <a:picLocks noChangeAspect="1"/>
          </p:cNvPicPr>
          <p:nvPr/>
        </p:nvPicPr>
        <p:blipFill>
          <a:blip r:embed="rId4"/>
          <a:stretch>
            <a:fillRect/>
          </a:stretch>
        </p:blipFill>
        <p:spPr>
          <a:xfrm>
            <a:off x="-1" y="0"/>
            <a:ext cx="12191999" cy="1498878"/>
          </a:xfrm>
          <a:prstGeom prst="rect">
            <a:avLst/>
          </a:prstGeom>
        </p:spPr>
      </p:pic>
      <p:sp>
        <p:nvSpPr>
          <p:cNvPr id="21" name="TextBox 20">
            <a:extLst>
              <a:ext uri="{FF2B5EF4-FFF2-40B4-BE49-F238E27FC236}">
                <a16:creationId xmlns:a16="http://schemas.microsoft.com/office/drawing/2014/main" id="{4B33BC52-DC6E-4715-BBFD-F99C7329A9C0}"/>
              </a:ext>
            </a:extLst>
          </p:cNvPr>
          <p:cNvSpPr txBox="1"/>
          <p:nvPr/>
        </p:nvSpPr>
        <p:spPr>
          <a:xfrm>
            <a:off x="534520" y="4194592"/>
            <a:ext cx="407484" cy="461665"/>
          </a:xfrm>
          <a:prstGeom prst="rect">
            <a:avLst/>
          </a:prstGeom>
          <a:noFill/>
        </p:spPr>
        <p:txBody>
          <a:bodyPr wrap="none" rtlCol="1">
            <a:spAutoFit/>
          </a:bodyPr>
          <a:lstStyle/>
          <a:p>
            <a:r>
              <a:rPr lang="en-US" sz="2400" b="1" dirty="0"/>
              <a:t>A</a:t>
            </a:r>
            <a:endParaRPr lang="fa-IR" sz="2400" b="1" dirty="0"/>
          </a:p>
        </p:txBody>
      </p:sp>
      <p:sp>
        <p:nvSpPr>
          <p:cNvPr id="22" name="TextBox 21">
            <a:extLst>
              <a:ext uri="{FF2B5EF4-FFF2-40B4-BE49-F238E27FC236}">
                <a16:creationId xmlns:a16="http://schemas.microsoft.com/office/drawing/2014/main" id="{A0F98D4B-5A9F-480D-AE32-7F6FCA920410}"/>
              </a:ext>
            </a:extLst>
          </p:cNvPr>
          <p:cNvSpPr txBox="1"/>
          <p:nvPr/>
        </p:nvSpPr>
        <p:spPr>
          <a:xfrm>
            <a:off x="6257922" y="4194591"/>
            <a:ext cx="407484" cy="461665"/>
          </a:xfrm>
          <a:prstGeom prst="rect">
            <a:avLst/>
          </a:prstGeom>
          <a:noFill/>
        </p:spPr>
        <p:txBody>
          <a:bodyPr wrap="none" rtlCol="1">
            <a:spAutoFit/>
          </a:bodyPr>
          <a:lstStyle/>
          <a:p>
            <a:r>
              <a:rPr lang="en-US" sz="2400" b="1" dirty="0"/>
              <a:t>B</a:t>
            </a:r>
            <a:endParaRPr lang="fa-IR" sz="2400" b="1" dirty="0"/>
          </a:p>
        </p:txBody>
      </p:sp>
    </p:spTree>
    <p:extLst>
      <p:ext uri="{BB962C8B-B14F-4D97-AF65-F5344CB8AC3E}">
        <p14:creationId xmlns:p14="http://schemas.microsoft.com/office/powerpoint/2010/main" val="726856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1253353" y="1557403"/>
            <a:ext cx="4263034" cy="471302"/>
          </a:xfrm>
        </p:spPr>
        <p:txBody>
          <a:bodyPr/>
          <a:lstStyle/>
          <a:p>
            <a:pPr algn="l"/>
            <a:r>
              <a:rPr lang="en-US" sz="1800" b="1" dirty="0"/>
              <a:t>3- Unscrew bottom sub from housing </a:t>
            </a:r>
          </a:p>
        </p:txBody>
      </p:sp>
      <p:pic>
        <p:nvPicPr>
          <p:cNvPr id="4098" name="Picture 2" descr="D:\inflation valve\20180506_IMG_83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563" y="2594993"/>
            <a:ext cx="4852800" cy="36396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inflation valve\20180506_IMG_83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6965" y="2594993"/>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8678108">
            <a:off x="2032369" y="5215945"/>
            <a:ext cx="927406" cy="36060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55755" y="5863609"/>
            <a:ext cx="1081825" cy="276999"/>
          </a:xfrm>
          <a:prstGeom prst="rect">
            <a:avLst/>
          </a:prstGeom>
          <a:noFill/>
        </p:spPr>
        <p:txBody>
          <a:bodyPr wrap="square" rtlCol="0">
            <a:spAutoFit/>
          </a:bodyPr>
          <a:lstStyle/>
          <a:p>
            <a:r>
              <a:rPr lang="en-US" sz="1200" b="1" dirty="0"/>
              <a:t>Bottom sub</a:t>
            </a:r>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7</a:t>
            </a:fld>
            <a:endParaRPr lang="en-US" altLang="zh-CN"/>
          </a:p>
        </p:txBody>
      </p:sp>
      <p:sp>
        <p:nvSpPr>
          <p:cNvPr id="6" name="Right Arrow 5"/>
          <p:cNvSpPr/>
          <p:nvPr/>
        </p:nvSpPr>
        <p:spPr>
          <a:xfrm rot="10800000">
            <a:off x="7946265" y="3644721"/>
            <a:ext cx="1558343" cy="30909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10045521" y="3467608"/>
            <a:ext cx="193183" cy="82105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10670" y="3005943"/>
            <a:ext cx="2112135" cy="369332"/>
          </a:xfrm>
          <a:prstGeom prst="rect">
            <a:avLst/>
          </a:prstGeom>
          <a:noFill/>
        </p:spPr>
        <p:txBody>
          <a:bodyPr wrap="square" rtlCol="0">
            <a:spAutoFit/>
          </a:bodyPr>
          <a:lstStyle/>
          <a:p>
            <a:r>
              <a:rPr lang="en-US" b="1" dirty="0"/>
              <a:t>body</a:t>
            </a:r>
          </a:p>
        </p:txBody>
      </p:sp>
      <p:sp>
        <p:nvSpPr>
          <p:cNvPr id="12" name="Curved Up Arrow 11"/>
          <p:cNvSpPr/>
          <p:nvPr/>
        </p:nvSpPr>
        <p:spPr>
          <a:xfrm>
            <a:off x="1644800" y="4581819"/>
            <a:ext cx="666818" cy="437882"/>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4"/>
          <a:stretch>
            <a:fillRect/>
          </a:stretch>
        </p:blipFill>
        <p:spPr>
          <a:xfrm>
            <a:off x="-1" y="0"/>
            <a:ext cx="12191999" cy="1498878"/>
          </a:xfrm>
          <a:prstGeom prst="rect">
            <a:avLst/>
          </a:prstGeom>
        </p:spPr>
      </p:pic>
      <p:sp>
        <p:nvSpPr>
          <p:cNvPr id="16" name="TextBox 15">
            <a:extLst>
              <a:ext uri="{FF2B5EF4-FFF2-40B4-BE49-F238E27FC236}">
                <a16:creationId xmlns:a16="http://schemas.microsoft.com/office/drawing/2014/main" id="{32E88179-E829-446C-9C4B-4B9F0356358F}"/>
              </a:ext>
            </a:extLst>
          </p:cNvPr>
          <p:cNvSpPr txBox="1"/>
          <p:nvPr/>
        </p:nvSpPr>
        <p:spPr>
          <a:xfrm>
            <a:off x="534520" y="4194592"/>
            <a:ext cx="407484" cy="461665"/>
          </a:xfrm>
          <a:prstGeom prst="rect">
            <a:avLst/>
          </a:prstGeom>
          <a:noFill/>
        </p:spPr>
        <p:txBody>
          <a:bodyPr wrap="none" rtlCol="1">
            <a:spAutoFit/>
          </a:bodyPr>
          <a:lstStyle/>
          <a:p>
            <a:r>
              <a:rPr lang="en-US" sz="2400" b="1" dirty="0"/>
              <a:t>A</a:t>
            </a:r>
            <a:endParaRPr lang="fa-IR" sz="2400" b="1" dirty="0"/>
          </a:p>
        </p:txBody>
      </p:sp>
      <p:sp>
        <p:nvSpPr>
          <p:cNvPr id="17" name="TextBox 16">
            <a:extLst>
              <a:ext uri="{FF2B5EF4-FFF2-40B4-BE49-F238E27FC236}">
                <a16:creationId xmlns:a16="http://schemas.microsoft.com/office/drawing/2014/main" id="{88861028-C4F6-4565-A69B-B25EC13D8D36}"/>
              </a:ext>
            </a:extLst>
          </p:cNvPr>
          <p:cNvSpPr txBox="1"/>
          <p:nvPr/>
        </p:nvSpPr>
        <p:spPr>
          <a:xfrm>
            <a:off x="6257922" y="4194591"/>
            <a:ext cx="407484" cy="461665"/>
          </a:xfrm>
          <a:prstGeom prst="rect">
            <a:avLst/>
          </a:prstGeom>
          <a:noFill/>
        </p:spPr>
        <p:txBody>
          <a:bodyPr wrap="none" rtlCol="1">
            <a:spAutoFit/>
          </a:bodyPr>
          <a:lstStyle/>
          <a:p>
            <a:r>
              <a:rPr lang="en-US" sz="2400" b="1" dirty="0"/>
              <a:t>B</a:t>
            </a:r>
            <a:endParaRPr lang="fa-IR" sz="2400" b="1" dirty="0"/>
          </a:p>
        </p:txBody>
      </p:sp>
    </p:spTree>
    <p:extLst>
      <p:ext uri="{BB962C8B-B14F-4D97-AF65-F5344CB8AC3E}">
        <p14:creationId xmlns:p14="http://schemas.microsoft.com/office/powerpoint/2010/main" val="3610864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1043062" y="1569999"/>
            <a:ext cx="5289687" cy="281010"/>
          </a:xfrm>
        </p:spPr>
        <p:txBody>
          <a:bodyPr/>
          <a:lstStyle/>
          <a:p>
            <a:pPr algn="l"/>
            <a:r>
              <a:rPr lang="en-US" sz="1400" dirty="0"/>
              <a:t>4- slide body and piston out of housing .</a:t>
            </a:r>
          </a:p>
        </p:txBody>
      </p:sp>
      <p:pic>
        <p:nvPicPr>
          <p:cNvPr id="5122" name="Picture 2" descr="D:\inflation valve\20180506_IMG_834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563" y="2637007"/>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34520" y="4194592"/>
            <a:ext cx="407484" cy="461665"/>
          </a:xfrm>
          <a:prstGeom prst="rect">
            <a:avLst/>
          </a:prstGeom>
          <a:noFill/>
        </p:spPr>
        <p:txBody>
          <a:bodyPr wrap="none" rtlCol="1">
            <a:spAutoFit/>
          </a:bodyPr>
          <a:lstStyle/>
          <a:p>
            <a:r>
              <a:rPr lang="en-US" sz="2400" b="1" dirty="0"/>
              <a:t>A</a:t>
            </a:r>
            <a:endParaRPr lang="fa-IR" sz="2400" b="1" dirty="0"/>
          </a:p>
        </p:txBody>
      </p:sp>
      <p:pic>
        <p:nvPicPr>
          <p:cNvPr id="5123" name="Picture 3" descr="D:\inflation valve\20180506_IMG_834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6965" y="2637007"/>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257922" y="4194591"/>
            <a:ext cx="407484" cy="461665"/>
          </a:xfrm>
          <a:prstGeom prst="rect">
            <a:avLst/>
          </a:prstGeom>
          <a:noFill/>
        </p:spPr>
        <p:txBody>
          <a:bodyPr wrap="none" rtlCol="1">
            <a:spAutoFit/>
          </a:bodyPr>
          <a:lstStyle/>
          <a:p>
            <a:r>
              <a:rPr lang="en-US" sz="2400" b="1" dirty="0"/>
              <a:t>B</a:t>
            </a:r>
            <a:endParaRPr lang="fa-IR" sz="2400" b="1" dirty="0"/>
          </a:p>
        </p:txBody>
      </p:sp>
      <p:sp>
        <p:nvSpPr>
          <p:cNvPr id="5" name="Right Arrow 4"/>
          <p:cNvSpPr/>
          <p:nvPr/>
        </p:nvSpPr>
        <p:spPr>
          <a:xfrm>
            <a:off x="1633481" y="5011622"/>
            <a:ext cx="2253802" cy="3734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007155" y="4656256"/>
            <a:ext cx="1622738" cy="3734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8</a:t>
            </a:fld>
            <a:endParaRPr lang="en-US" altLang="zh-CN"/>
          </a:p>
        </p:txBody>
      </p:sp>
      <p:sp>
        <p:nvSpPr>
          <p:cNvPr id="6" name="Down Arrow 5"/>
          <p:cNvSpPr/>
          <p:nvPr/>
        </p:nvSpPr>
        <p:spPr>
          <a:xfrm>
            <a:off x="10341734" y="3189310"/>
            <a:ext cx="283336" cy="61878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749307" y="2809345"/>
            <a:ext cx="1751527" cy="369332"/>
          </a:xfrm>
          <a:prstGeom prst="rect">
            <a:avLst/>
          </a:prstGeom>
          <a:noFill/>
        </p:spPr>
        <p:txBody>
          <a:bodyPr wrap="square" rtlCol="0">
            <a:spAutoFit/>
          </a:bodyPr>
          <a:lstStyle/>
          <a:p>
            <a:r>
              <a:rPr lang="en-US" b="1" dirty="0"/>
              <a:t>Slide Body</a:t>
            </a:r>
          </a:p>
        </p:txBody>
      </p:sp>
      <p:pic>
        <p:nvPicPr>
          <p:cNvPr id="13" name="Picture 12"/>
          <p:cNvPicPr>
            <a:picLocks noChangeAspect="1"/>
          </p:cNvPicPr>
          <p:nvPr/>
        </p:nvPicPr>
        <p:blipFill>
          <a:blip r:embed="rId4"/>
          <a:stretch>
            <a:fillRect/>
          </a:stretch>
        </p:blipFill>
        <p:spPr>
          <a:xfrm>
            <a:off x="-1" y="0"/>
            <a:ext cx="12191999" cy="1498878"/>
          </a:xfrm>
          <a:prstGeom prst="rect">
            <a:avLst/>
          </a:prstGeom>
        </p:spPr>
      </p:pic>
    </p:spTree>
    <p:extLst>
      <p:ext uri="{BB962C8B-B14F-4D97-AF65-F5344CB8AC3E}">
        <p14:creationId xmlns:p14="http://schemas.microsoft.com/office/powerpoint/2010/main" val="407628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146" name="Picture 2" descr="D:\inflation valve\20180506_IMG_834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2419" y="2636718"/>
            <a:ext cx="4852800" cy="36396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D:\inflation valve\20180506_IMG_834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8109" y="2636718"/>
            <a:ext cx="4852800" cy="363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ctrTitle"/>
          </p:nvPr>
        </p:nvSpPr>
        <p:spPr>
          <a:xfrm>
            <a:off x="1043062" y="1541934"/>
            <a:ext cx="4852800" cy="337139"/>
          </a:xfrm>
        </p:spPr>
        <p:txBody>
          <a:bodyPr/>
          <a:lstStyle/>
          <a:p>
            <a:pPr algn="l"/>
            <a:r>
              <a:rPr lang="en-US" sz="1400" dirty="0"/>
              <a:t>4- slide body and piston out of housing .</a:t>
            </a:r>
          </a:p>
        </p:txBody>
      </p:sp>
      <p:sp>
        <p:nvSpPr>
          <p:cNvPr id="5" name="Right Arrow 4"/>
          <p:cNvSpPr/>
          <p:nvPr/>
        </p:nvSpPr>
        <p:spPr>
          <a:xfrm rot="20101877">
            <a:off x="7590770" y="4927754"/>
            <a:ext cx="2467327" cy="22901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970373" y="5619748"/>
            <a:ext cx="2048820" cy="400110"/>
          </a:xfrm>
          <a:prstGeom prst="rect">
            <a:avLst/>
          </a:prstGeom>
          <a:noFill/>
        </p:spPr>
        <p:txBody>
          <a:bodyPr wrap="square" rtlCol="0">
            <a:spAutoFit/>
          </a:bodyPr>
          <a:lstStyle/>
          <a:p>
            <a:r>
              <a:rPr lang="en-US" sz="2000" b="1" dirty="0"/>
              <a:t>Piston</a:t>
            </a:r>
          </a:p>
        </p:txBody>
      </p:sp>
      <p:sp>
        <p:nvSpPr>
          <p:cNvPr id="11" name="Right Arrow 10"/>
          <p:cNvSpPr/>
          <p:nvPr/>
        </p:nvSpPr>
        <p:spPr>
          <a:xfrm rot="17807462">
            <a:off x="9912873" y="4849629"/>
            <a:ext cx="1339403" cy="27045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360596" y="5692138"/>
            <a:ext cx="2048910" cy="400110"/>
          </a:xfrm>
          <a:prstGeom prst="rect">
            <a:avLst/>
          </a:prstGeom>
          <a:noFill/>
        </p:spPr>
        <p:txBody>
          <a:bodyPr wrap="square" rtlCol="0">
            <a:spAutoFit/>
          </a:bodyPr>
          <a:lstStyle/>
          <a:p>
            <a:r>
              <a:rPr lang="en-US" sz="2000" b="1" dirty="0"/>
              <a:t>Slide Body</a:t>
            </a:r>
          </a:p>
        </p:txBody>
      </p:sp>
      <p:sp>
        <p:nvSpPr>
          <p:cNvPr id="2" name="Slide Number Placeholder 1"/>
          <p:cNvSpPr>
            <a:spLocks noGrp="1"/>
          </p:cNvSpPr>
          <p:nvPr>
            <p:ph type="sldNum" sz="quarter" idx="12"/>
          </p:nvPr>
        </p:nvSpPr>
        <p:spPr/>
        <p:txBody>
          <a:bodyPr/>
          <a:lstStyle/>
          <a:p>
            <a:pPr>
              <a:defRPr/>
            </a:pPr>
            <a:fld id="{6EA28DE8-F20E-45D0-B25C-07A4B1E11232}" type="slidenum">
              <a:rPr lang="en-US" altLang="zh-CN" smtClean="0"/>
              <a:pPr>
                <a:defRPr/>
              </a:pPr>
              <a:t>9</a:t>
            </a:fld>
            <a:endParaRPr lang="en-US" altLang="zh-CN"/>
          </a:p>
        </p:txBody>
      </p:sp>
      <p:pic>
        <p:nvPicPr>
          <p:cNvPr id="13" name="Picture 12"/>
          <p:cNvPicPr>
            <a:picLocks noChangeAspect="1"/>
          </p:cNvPicPr>
          <p:nvPr/>
        </p:nvPicPr>
        <p:blipFill>
          <a:blip r:embed="rId4"/>
          <a:stretch>
            <a:fillRect/>
          </a:stretch>
        </p:blipFill>
        <p:spPr>
          <a:xfrm>
            <a:off x="-1" y="0"/>
            <a:ext cx="12191999" cy="1498878"/>
          </a:xfrm>
          <a:prstGeom prst="rect">
            <a:avLst/>
          </a:prstGeom>
        </p:spPr>
      </p:pic>
      <p:sp>
        <p:nvSpPr>
          <p:cNvPr id="14" name="TextBox 13">
            <a:extLst>
              <a:ext uri="{FF2B5EF4-FFF2-40B4-BE49-F238E27FC236}">
                <a16:creationId xmlns:a16="http://schemas.microsoft.com/office/drawing/2014/main" id="{91FF69D9-FFE6-42DA-A8EB-1687D881448A}"/>
              </a:ext>
            </a:extLst>
          </p:cNvPr>
          <p:cNvSpPr txBox="1"/>
          <p:nvPr/>
        </p:nvSpPr>
        <p:spPr>
          <a:xfrm>
            <a:off x="534520" y="4194592"/>
            <a:ext cx="407484" cy="461665"/>
          </a:xfrm>
          <a:prstGeom prst="rect">
            <a:avLst/>
          </a:prstGeom>
          <a:noFill/>
        </p:spPr>
        <p:txBody>
          <a:bodyPr wrap="none" rtlCol="1">
            <a:spAutoFit/>
          </a:bodyPr>
          <a:lstStyle/>
          <a:p>
            <a:r>
              <a:rPr lang="en-US" sz="2400" b="1" dirty="0"/>
              <a:t>A</a:t>
            </a:r>
            <a:endParaRPr lang="fa-IR" sz="2400" b="1" dirty="0"/>
          </a:p>
        </p:txBody>
      </p:sp>
      <p:sp>
        <p:nvSpPr>
          <p:cNvPr id="15" name="TextBox 14">
            <a:extLst>
              <a:ext uri="{FF2B5EF4-FFF2-40B4-BE49-F238E27FC236}">
                <a16:creationId xmlns:a16="http://schemas.microsoft.com/office/drawing/2014/main" id="{EA0227A0-D03C-42F2-9B3C-02C4CA3268F3}"/>
              </a:ext>
            </a:extLst>
          </p:cNvPr>
          <p:cNvSpPr txBox="1"/>
          <p:nvPr/>
        </p:nvSpPr>
        <p:spPr>
          <a:xfrm>
            <a:off x="6257922" y="4194591"/>
            <a:ext cx="407484" cy="461665"/>
          </a:xfrm>
          <a:prstGeom prst="rect">
            <a:avLst/>
          </a:prstGeom>
          <a:noFill/>
        </p:spPr>
        <p:txBody>
          <a:bodyPr wrap="none" rtlCol="1">
            <a:spAutoFit/>
          </a:bodyPr>
          <a:lstStyle/>
          <a:p>
            <a:r>
              <a:rPr lang="en-US" sz="2400" b="1" dirty="0"/>
              <a:t>B</a:t>
            </a:r>
            <a:endParaRPr lang="fa-IR" sz="2400" b="1" dirty="0"/>
          </a:p>
        </p:txBody>
      </p:sp>
    </p:spTree>
    <p:extLst>
      <p:ext uri="{BB962C8B-B14F-4D97-AF65-F5344CB8AC3E}">
        <p14:creationId xmlns:p14="http://schemas.microsoft.com/office/powerpoint/2010/main" val="115439258"/>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100" b="1" dirty="0" smtClean="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370</Words>
  <Application>Microsoft Office PowerPoint</Application>
  <PresentationFormat>Widescreen</PresentationFormat>
  <Paragraphs>89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Calibri</vt:lpstr>
      <vt:lpstr>Verdana</vt:lpstr>
      <vt:lpstr>Wingdings</vt:lpstr>
      <vt:lpstr>默认设计模板</vt:lpstr>
      <vt:lpstr>PowerPoint Presentation</vt:lpstr>
      <vt:lpstr>PowerPoint Presentation</vt:lpstr>
      <vt:lpstr>PowerPoint Presentation</vt:lpstr>
      <vt:lpstr>The Thru-Tubing Inflation Valve is run in order to provide a communication path from the tubing to the annulus so that fluid can be circulated down the tubing while running in the hole. Another important function of the inflation valve is to equalize the pressure from the tool ID to the wellbore while running in the hole. This prevents damage to the inflatable element and insures that the poppet is not seated too tightly in the poppet seat by wellbore pressure.</vt:lpstr>
      <vt:lpstr>PowerPoint Presentation</vt:lpstr>
      <vt:lpstr>PowerPoint Presentation</vt:lpstr>
      <vt:lpstr>3- Unscrew bottom sub from housing </vt:lpstr>
      <vt:lpstr>4- slide body and piston out of housing .</vt:lpstr>
      <vt:lpstr>4- slide body and piston out of housing .</vt:lpstr>
      <vt:lpstr>5- remove shear screws from piston . </vt:lpstr>
      <vt:lpstr>6- Slide piston out of body . 7- slide spacer sleeve and ball seat out of body .</vt:lpstr>
      <vt:lpstr>PowerPoint Presentation</vt:lpstr>
      <vt:lpstr>Assembly </vt:lpstr>
      <vt:lpstr>PowerPoint Presentation</vt:lpstr>
      <vt:lpstr>PowerPoint Presentation</vt:lpstr>
      <vt:lpstr>Notice :   *Maximum No. of shear screws recommended in the 1.69"  and 2.13" tools are (2) and in the 3.00" tool is (3)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Jalal</dc:creator>
  <cp:lastModifiedBy>Jalal Alali</cp:lastModifiedBy>
  <cp:revision>60</cp:revision>
  <dcterms:created xsi:type="dcterms:W3CDTF">2017-02-26T15:05:12Z</dcterms:created>
  <dcterms:modified xsi:type="dcterms:W3CDTF">2024-02-26T01:01:28Z</dcterms:modified>
</cp:coreProperties>
</file>